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83" r:id="rId6"/>
    <p:sldId id="284" r:id="rId7"/>
    <p:sldId id="285" r:id="rId8"/>
    <p:sldId id="286" r:id="rId9"/>
    <p:sldId id="287" r:id="rId10"/>
    <p:sldId id="288" r:id="rId11"/>
    <p:sldId id="289" r:id="rId12"/>
    <p:sldId id="290" r:id="rId13"/>
    <p:sldId id="292" r:id="rId14"/>
    <p:sldId id="293" r:id="rId15"/>
    <p:sldId id="282" r:id="rId16"/>
    <p:sldId id="281" r:id="rId17"/>
    <p:sldId id="258" r:id="rId18"/>
    <p:sldId id="271" r:id="rId19"/>
    <p:sldId id="260" r:id="rId20"/>
    <p:sldId id="257" r:id="rId21"/>
    <p:sldId id="265" r:id="rId22"/>
    <p:sldId id="262" r:id="rId23"/>
    <p:sldId id="263" r:id="rId24"/>
    <p:sldId id="264" r:id="rId25"/>
    <p:sldId id="275" r:id="rId26"/>
    <p:sldId id="276" r:id="rId27"/>
    <p:sldId id="268" r:id="rId28"/>
    <p:sldId id="278" r:id="rId29"/>
    <p:sldId id="279" r:id="rId30"/>
    <p:sldId id="280" r:id="rId31"/>
    <p:sldId id="270" r:id="rId3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amm, Jennifer" initials="SJ" lastIdx="3" clrIdx="0">
    <p:extLst>
      <p:ext uri="{19B8F6BF-5375-455C-9EA6-DF929625EA0E}">
        <p15:presenceInfo xmlns:p15="http://schemas.microsoft.com/office/powerpoint/2012/main" userId="S-1-5-21-47277368-796284338-553267192-53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2936" autoAdjust="0"/>
  </p:normalViewPr>
  <p:slideViewPr>
    <p:cSldViewPr snapToGrid="0" snapToObjects="1">
      <p:cViewPr varScale="1">
        <p:scale>
          <a:sx n="72" d="100"/>
          <a:sy n="72" d="100"/>
        </p:scale>
        <p:origin x="6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38"/>
    </p:cViewPr>
  </p:sorterViewPr>
  <p:notesViewPr>
    <p:cSldViewPr snapToGrid="0" snapToObjects="1">
      <p:cViewPr varScale="1">
        <p:scale>
          <a:sx n="90" d="100"/>
          <a:sy n="90" d="100"/>
        </p:scale>
        <p:origin x="-3752" y="-10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2372CA34-A117-CA48-99F3-2797DC6D5792}" type="datetimeFigureOut">
              <a:rPr lang="en-US" smtClean="0"/>
              <a:t>5/2/2017</a:t>
            </a:fld>
            <a:endParaRPr lang="en-US"/>
          </a:p>
        </p:txBody>
      </p:sp>
      <p:sp>
        <p:nvSpPr>
          <p:cNvPr id="4" name="Footer Placeholder 3"/>
          <p:cNvSpPr>
            <a:spLocks noGrp="1"/>
          </p:cNvSpPr>
          <p:nvPr>
            <p:ph type="ftr" sz="quarter" idx="2"/>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1804"/>
          </a:xfrm>
          <a:prstGeom prst="rect">
            <a:avLst/>
          </a:prstGeom>
        </p:spPr>
        <p:txBody>
          <a:bodyPr vert="horz" lIns="92487" tIns="46244" rIns="92487" bIns="46244" rtlCol="0" anchor="b"/>
          <a:lstStyle>
            <a:lvl1pPr algn="r">
              <a:defRPr sz="1200"/>
            </a:lvl1pPr>
          </a:lstStyle>
          <a:p>
            <a:fld id="{53046A98-95E0-A348-8BC6-5BB0F5D31004}" type="slidenum">
              <a:rPr lang="en-US" smtClean="0"/>
              <a:t>‹#›</a:t>
            </a:fld>
            <a:endParaRPr lang="en-US"/>
          </a:p>
        </p:txBody>
      </p:sp>
    </p:spTree>
    <p:extLst>
      <p:ext uri="{BB962C8B-B14F-4D97-AF65-F5344CB8AC3E}">
        <p14:creationId xmlns:p14="http://schemas.microsoft.com/office/powerpoint/2010/main" val="3836769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0ED51B38-0CF4-CC42-A4F5-7BD4E39B8122}" type="datetimeFigureOut">
              <a:rPr lang="en-US" smtClean="0"/>
              <a:t>5/2/2017</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D312FBF5-147F-A940-A817-D2999CD87996}" type="slidenum">
              <a:rPr lang="en-US" smtClean="0"/>
              <a:t>‹#›</a:t>
            </a:fld>
            <a:endParaRPr lang="en-US"/>
          </a:p>
        </p:txBody>
      </p:sp>
    </p:spTree>
    <p:extLst>
      <p:ext uri="{BB962C8B-B14F-4D97-AF65-F5344CB8AC3E}">
        <p14:creationId xmlns:p14="http://schemas.microsoft.com/office/powerpoint/2010/main" val="38654523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SHRM and the SHRM Foundation received</a:t>
            </a:r>
            <a:r>
              <a:rPr lang="en-US" baseline="0" dirty="0"/>
              <a:t> a 3-year grant from the Sloan Foundation of more than $900,000 to advance research and develop tools around the Aging Workforce. The goal of these resources is to help organizations understand and solve workforce aging issues that will grow over the next decade. SHRM and the Foundation have spent the past few years creating a series of practical resources that we can now use free-of-charge to prepare our own organizations for these demographic changes. But they won’t make any difference if they aren’t used. So I’m here today to tell you what’s available and encourage you to put these excellent tools to work in your own organization.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1</a:t>
            </a:fld>
            <a:endParaRPr lang="en-US"/>
          </a:p>
        </p:txBody>
      </p:sp>
    </p:spTree>
    <p:extLst>
      <p:ext uri="{BB962C8B-B14F-4D97-AF65-F5344CB8AC3E}">
        <p14:creationId xmlns:p14="http://schemas.microsoft.com/office/powerpoint/2010/main" val="372935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a:t>Volunteer service projects</a:t>
            </a:r>
            <a:r>
              <a:rPr lang="en-US" baseline="0" dirty="0"/>
              <a:t> are a great way to engage local members and welcome potential members. Reach out to </a:t>
            </a:r>
            <a:r>
              <a:rPr lang="en-US" sz="2200" dirty="0"/>
              <a:t>partner with a local professional or service organizations on the project. Creating local impact is great to organize alongside your Community Service Chair and Workforce Readiness Chair.</a:t>
            </a:r>
          </a:p>
          <a:p>
            <a:r>
              <a:rPr lang="en-US" baseline="0" dirty="0"/>
              <a:t>Some potential projects include.</a:t>
            </a:r>
            <a:endParaRPr lang="en-US" dirty="0"/>
          </a:p>
          <a:p>
            <a:pPr lvl="1">
              <a:buFont typeface="Arial" panose="020B0604020202020204" pitchFamily="34" charset="0"/>
              <a:buChar char="•"/>
            </a:pPr>
            <a:r>
              <a:rPr lang="en-US" sz="2200" dirty="0"/>
              <a:t>Resume and interview coaching</a:t>
            </a:r>
          </a:p>
          <a:p>
            <a:pPr lvl="1">
              <a:buFont typeface="Arial" panose="020B0604020202020204" pitchFamily="34" charset="0"/>
              <a:buChar char="•"/>
            </a:pPr>
            <a:r>
              <a:rPr lang="en-US" sz="2200" dirty="0"/>
              <a:t>Offer educational instruction </a:t>
            </a:r>
          </a:p>
          <a:p>
            <a:pPr lvl="1">
              <a:buFont typeface="Arial" panose="020B0604020202020204" pitchFamily="34" charset="0"/>
              <a:buChar char="•"/>
            </a:pPr>
            <a:r>
              <a:rPr lang="en-US" sz="2200" dirty="0"/>
              <a:t>Connect employers with applicants</a:t>
            </a:r>
          </a:p>
          <a:p>
            <a:pPr lvl="1">
              <a:buFont typeface="Arial" panose="020B0604020202020204" pitchFamily="34" charset="0"/>
              <a:buChar char="•"/>
            </a:pPr>
            <a:r>
              <a:rPr lang="en-US" sz="2200" dirty="0"/>
              <a:t>Mentor local HR professionals</a:t>
            </a:r>
          </a:p>
          <a:p>
            <a:pPr lvl="0">
              <a:buFont typeface="Arial" panose="020B0604020202020204" pitchFamily="34" charset="0"/>
              <a:buChar char="•"/>
            </a:pPr>
            <a:endParaRPr lang="en-US" sz="2200" dirty="0"/>
          </a:p>
          <a:p>
            <a:pPr lvl="0">
              <a:buFont typeface="Arial" panose="020B0604020202020204" pitchFamily="34" charset="0"/>
              <a:buNone/>
            </a:pPr>
            <a:r>
              <a:rPr lang="en-US" sz="2200" dirty="0"/>
              <a:t>In addition to hosting a service project, discuss options with your board about how you can deliver programming to your community. Consider presenting at the local business bureau or a partner professional organization. Use a SHRM Foundation DVD with the discussion guide as programming for your next chapter meeting. </a:t>
            </a:r>
            <a:r>
              <a:rPr lang="en-US" dirty="0"/>
              <a:t>More ideas</a:t>
            </a:r>
            <a:r>
              <a:rPr lang="en-US" baseline="0" dirty="0"/>
              <a:t> can be found on the SHRM Foundation tool kit.</a:t>
            </a:r>
          </a:p>
          <a:p>
            <a:pPr lvl="0">
              <a:buFont typeface="Arial" panose="020B0604020202020204" pitchFamily="34" charset="0"/>
              <a:buNone/>
            </a:pPr>
            <a:endParaRPr lang="en-US" sz="2200" dirty="0"/>
          </a:p>
          <a:p>
            <a:pPr lvl="0">
              <a:buFont typeface="Arial" panose="020B0604020202020204" pitchFamily="34" charset="0"/>
              <a:buNone/>
            </a:pPr>
            <a:r>
              <a:rPr lang="en-US" sz="2200" dirty="0"/>
              <a:t>The third area is fundraising for a cause. Plan a fundraiser this year that benefits your members and community. Think beyond the silent auction.</a:t>
            </a:r>
          </a:p>
          <a:p>
            <a:pPr lvl="1">
              <a:buFont typeface="Arial" panose="020B0604020202020204" pitchFamily="34" charset="0"/>
              <a:buChar char="•"/>
            </a:pPr>
            <a:endParaRPr lang="en-US" sz="2200" dirty="0"/>
          </a:p>
        </p:txBody>
      </p:sp>
      <p:sp>
        <p:nvSpPr>
          <p:cNvPr id="4" name="Slide Number Placeholder 3"/>
          <p:cNvSpPr>
            <a:spLocks noGrp="1"/>
          </p:cNvSpPr>
          <p:nvPr>
            <p:ph type="sldNum" sz="quarter" idx="10"/>
          </p:nvPr>
        </p:nvSpPr>
        <p:spPr/>
        <p:txBody>
          <a:bodyPr/>
          <a:lstStyle/>
          <a:p>
            <a:fld id="{48E12053-9445-4A8B-9216-6E08AA56E439}" type="slidenum">
              <a:rPr lang="en-US" smtClean="0"/>
              <a:t>10</a:t>
            </a:fld>
            <a:endParaRPr lang="en-US"/>
          </a:p>
        </p:txBody>
      </p:sp>
    </p:spTree>
    <p:extLst>
      <p:ext uri="{BB962C8B-B14F-4D97-AF65-F5344CB8AC3E}">
        <p14:creationId xmlns:p14="http://schemas.microsoft.com/office/powerpoint/2010/main" val="401685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With our new strategy we look forward to seeing collaboration with all the volunteer leaders. Working on recognition opportunities and encouraging scholarships is something that we can all get behind. Let’s work together to transform the workplace.</a:t>
            </a:r>
            <a:endParaRPr lang="en-US" baseline="0" dirty="0"/>
          </a:p>
        </p:txBody>
      </p:sp>
      <p:sp>
        <p:nvSpPr>
          <p:cNvPr id="4" name="Slide Number Placeholder 3"/>
          <p:cNvSpPr>
            <a:spLocks noGrp="1"/>
          </p:cNvSpPr>
          <p:nvPr>
            <p:ph type="sldNum" sz="quarter" idx="10"/>
          </p:nvPr>
        </p:nvSpPr>
        <p:spPr/>
        <p:txBody>
          <a:bodyPr/>
          <a:lstStyle/>
          <a:p>
            <a:fld id="{48E12053-9445-4A8B-9216-6E08AA56E439}" type="slidenum">
              <a:rPr lang="en-US" smtClean="0"/>
              <a:t>11</a:t>
            </a:fld>
            <a:endParaRPr lang="en-US"/>
          </a:p>
        </p:txBody>
      </p:sp>
    </p:spTree>
    <p:extLst>
      <p:ext uri="{BB962C8B-B14F-4D97-AF65-F5344CB8AC3E}">
        <p14:creationId xmlns:p14="http://schemas.microsoft.com/office/powerpoint/2010/main" val="3413940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SHRM and the SHRM Foundation received</a:t>
            </a:r>
            <a:r>
              <a:rPr lang="en-US" baseline="0" dirty="0"/>
              <a:t> a 3-year grant from the Sloan Foundation of more than $900,000 to advance research and develop tools around the Aging Workforce. The goal of these resources is to help organizations understand and solve workforce aging issues that will grow over the next decade. SHRM and the Foundation have spent the past few years creating a series of practical resources that we can now use free-of-charge to prepare our own organizations for these demographic changes. But they won’t make any difference if they aren’t used. So I’m here today to tell you what’s available and encourage you to put these excellent tools to work in your own organization.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12</a:t>
            </a:fld>
            <a:endParaRPr lang="en-US"/>
          </a:p>
        </p:txBody>
      </p:sp>
    </p:spTree>
    <p:extLst>
      <p:ext uri="{BB962C8B-B14F-4D97-AF65-F5344CB8AC3E}">
        <p14:creationId xmlns:p14="http://schemas.microsoft.com/office/powerpoint/2010/main" val="153547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focus on the aging</a:t>
            </a:r>
            <a:r>
              <a:rPr lang="en-US" baseline="0" dirty="0"/>
              <a:t> workforce right now? Well, here is the big picture in the U.S. </a:t>
            </a:r>
            <a:r>
              <a:rPr lang="en-US" dirty="0"/>
              <a:t>More than 1/3 of the labor force will be over age 50 by 2022 (just 5 years away!) People are working longer and delaying retirement. Many of us face challenges in filling open positions, so clearly older workers are an important part of the talent pool that we shouldn’t overlook. </a:t>
            </a:r>
          </a:p>
        </p:txBody>
      </p:sp>
      <p:sp>
        <p:nvSpPr>
          <p:cNvPr id="4" name="Slide Number Placeholder 3"/>
          <p:cNvSpPr>
            <a:spLocks noGrp="1"/>
          </p:cNvSpPr>
          <p:nvPr>
            <p:ph type="sldNum" sz="quarter" idx="10"/>
          </p:nvPr>
        </p:nvSpPr>
        <p:spPr/>
        <p:txBody>
          <a:bodyPr/>
          <a:lstStyle/>
          <a:p>
            <a:fld id="{D312FBF5-147F-A940-A817-D2999CD87996}" type="slidenum">
              <a:rPr lang="en-US" smtClean="0"/>
              <a:t>14</a:t>
            </a:fld>
            <a:endParaRPr lang="en-US"/>
          </a:p>
        </p:txBody>
      </p:sp>
    </p:spTree>
    <p:extLst>
      <p:ext uri="{BB962C8B-B14F-4D97-AF65-F5344CB8AC3E}">
        <p14:creationId xmlns:p14="http://schemas.microsoft.com/office/powerpoint/2010/main" val="71916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SHRM conducted a</a:t>
            </a:r>
            <a:r>
              <a:rPr lang="en-US" baseline="0" dirty="0"/>
              <a:t> national survey of nearly 2,000 HR professionals to ask about their readiness for an aging workforce. It showed that about half of organizations have started the process of analyzing their workforce and their potential skills gaps, but only 35% of respondents have explored what it will mean for their business when older workers begin to retire.  As you can see, we all have more work to do to prepare for these changes. </a:t>
            </a:r>
          </a:p>
          <a:p>
            <a:endParaRPr lang="en-US" baseline="0" dirty="0"/>
          </a:p>
          <a:p>
            <a:r>
              <a:rPr lang="en-US" baseline="0" dirty="0"/>
              <a:t>The results for our chapter/state were…. (</a:t>
            </a:r>
            <a:r>
              <a:rPr lang="en-US" i="1" baseline="0" dirty="0"/>
              <a:t>similar, different, whatever you found in your local survey</a:t>
            </a:r>
            <a:r>
              <a:rPr lang="en-US" baseline="0" dirty="0"/>
              <a:t>.)</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15</a:t>
            </a:fld>
            <a:endParaRPr lang="en-US"/>
          </a:p>
        </p:txBody>
      </p:sp>
    </p:spTree>
    <p:extLst>
      <p:ext uri="{BB962C8B-B14F-4D97-AF65-F5344CB8AC3E}">
        <p14:creationId xmlns:p14="http://schemas.microsoft.com/office/powerpoint/2010/main" val="3348270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39"/>
            <a:r>
              <a:rPr lang="en-US" dirty="0"/>
              <a:t>Some companies do not proactively seek older workers due to common misconceptions. For example, thinking they cannot learn new technology, are resistant to change or are too expensive. However research tells a different</a:t>
            </a:r>
            <a:r>
              <a:rPr lang="en-US" baseline="0" dirty="0"/>
              <a:t> story. Many of the new SHRM Foundation resources explain in detail the myths vs. realities of employing mature workers. </a:t>
            </a:r>
            <a:endParaRPr lang="en-US" dirty="0"/>
          </a:p>
          <a:p>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16</a:t>
            </a:fld>
            <a:endParaRPr lang="en-US"/>
          </a:p>
        </p:txBody>
      </p:sp>
    </p:spTree>
    <p:extLst>
      <p:ext uri="{BB962C8B-B14F-4D97-AF65-F5344CB8AC3E}">
        <p14:creationId xmlns:p14="http://schemas.microsoft.com/office/powerpoint/2010/main" val="120202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survey asked about</a:t>
            </a:r>
            <a:r>
              <a:rPr lang="en-US" baseline="0" dirty="0"/>
              <a:t> the advantages of older workers. </a:t>
            </a:r>
            <a:r>
              <a:rPr lang="en-US" dirty="0"/>
              <a:t>Here’s what your HR peers</a:t>
            </a:r>
            <a:r>
              <a:rPr lang="en-US" baseline="0" dirty="0"/>
              <a:t> identified. </a:t>
            </a:r>
            <a:r>
              <a:rPr lang="en-US" i="1" baseline="0" dirty="0"/>
              <a:t>(read list) </a:t>
            </a:r>
            <a:endParaRPr lang="en-US" i="1" dirty="0"/>
          </a:p>
        </p:txBody>
      </p:sp>
      <p:sp>
        <p:nvSpPr>
          <p:cNvPr id="4" name="Slide Number Placeholder 3"/>
          <p:cNvSpPr>
            <a:spLocks noGrp="1"/>
          </p:cNvSpPr>
          <p:nvPr>
            <p:ph type="sldNum" sz="quarter" idx="10"/>
          </p:nvPr>
        </p:nvSpPr>
        <p:spPr/>
        <p:txBody>
          <a:bodyPr/>
          <a:lstStyle/>
          <a:p>
            <a:fld id="{D312FBF5-147F-A940-A817-D2999CD87996}" type="slidenum">
              <a:rPr lang="en-US" smtClean="0"/>
              <a:t>17</a:t>
            </a:fld>
            <a:endParaRPr lang="en-US"/>
          </a:p>
        </p:txBody>
      </p:sp>
    </p:spTree>
    <p:extLst>
      <p:ext uri="{BB962C8B-B14F-4D97-AF65-F5344CB8AC3E}">
        <p14:creationId xmlns:p14="http://schemas.microsoft.com/office/powerpoint/2010/main" val="427861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bottom line: if you want</a:t>
            </a:r>
            <a:r>
              <a:rPr lang="en-US" baseline="0" dirty="0"/>
              <a:t> to l</a:t>
            </a:r>
            <a:r>
              <a:rPr lang="en-US" dirty="0"/>
              <a:t>everage mature worker talent, you should focus on these</a:t>
            </a:r>
            <a:r>
              <a:rPr lang="en-US" baseline="0" dirty="0"/>
              <a:t> areas</a:t>
            </a:r>
            <a:r>
              <a:rPr lang="en-US" dirty="0"/>
              <a:t>. Does your company have strategies in place to achieve</a:t>
            </a:r>
            <a:r>
              <a:rPr lang="en-US" baseline="0" dirty="0"/>
              <a:t> these goals? If not, then we challenge you to take action.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18</a:t>
            </a:fld>
            <a:endParaRPr lang="en-US"/>
          </a:p>
        </p:txBody>
      </p:sp>
    </p:spTree>
    <p:extLst>
      <p:ext uri="{BB962C8B-B14F-4D97-AF65-F5344CB8AC3E}">
        <p14:creationId xmlns:p14="http://schemas.microsoft.com/office/powerpoint/2010/main" val="4174973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do that? </a:t>
            </a:r>
            <a:r>
              <a:rPr lang="en-US" baseline="0" dirty="0"/>
              <a:t>Here are three easy steps you can follow:</a:t>
            </a:r>
          </a:p>
          <a:p>
            <a:endParaRPr lang="en-US" baseline="0" dirty="0"/>
          </a:p>
          <a:p>
            <a:r>
              <a:rPr lang="en-US" baseline="0" dirty="0"/>
              <a:t>Step one: educate yourself and make the business case to your colleagues and senior management for leveraging older worker talent.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19</a:t>
            </a:fld>
            <a:endParaRPr lang="en-US"/>
          </a:p>
        </p:txBody>
      </p:sp>
    </p:spTree>
    <p:extLst>
      <p:ext uri="{BB962C8B-B14F-4D97-AF65-F5344CB8AC3E}">
        <p14:creationId xmlns:p14="http://schemas.microsoft.com/office/powerpoint/2010/main" val="1655410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Assess your current</a:t>
            </a:r>
            <a:r>
              <a:rPr lang="en-US" baseline="0" dirty="0"/>
              <a:t> workforce and your future workforce needs. Identify any gaps and start thinking about how to address those.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20</a:t>
            </a:fld>
            <a:endParaRPr lang="en-US"/>
          </a:p>
        </p:txBody>
      </p:sp>
    </p:spTree>
    <p:extLst>
      <p:ext uri="{BB962C8B-B14F-4D97-AF65-F5344CB8AC3E}">
        <p14:creationId xmlns:p14="http://schemas.microsoft.com/office/powerpoint/2010/main" val="272179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SHRM Foundation is a values-based charity organization that champions workforce and workplace transformation and inspires HR professionals to make it happen.</a:t>
            </a:r>
            <a:br>
              <a:rPr lang="en-US" dirty="0"/>
            </a:br>
            <a:br>
              <a:rPr lang="en-US" dirty="0"/>
            </a:br>
            <a:r>
              <a:rPr lang="en-US" dirty="0"/>
              <a:t>For the last 50 years, the SHRM Foundation has funded two major initiatives: academic research on effective and efficient HR practices, and scholarships for HR professionals and students. Over that 50 year span the SHRM Foundation has impacted the lives of thousands of HR professionals and students by providing research-based HR solutions and scholarships—but it was time for a change—a change of focus. </a:t>
            </a:r>
          </a:p>
          <a:p>
            <a:endParaRPr lang="en-US" dirty="0"/>
          </a:p>
          <a:p>
            <a:r>
              <a:rPr lang="en-US" dirty="0"/>
              <a:t>First, let’s review our new purpose and vision:</a:t>
            </a:r>
          </a:p>
          <a:p>
            <a:endParaRPr lang="en-US" dirty="0"/>
          </a:p>
          <a:p>
            <a:r>
              <a:rPr lang="en-US" b="1" dirty="0"/>
              <a:t>New SHRM Foundation Purpose:</a:t>
            </a:r>
          </a:p>
          <a:p>
            <a:r>
              <a:rPr lang="en-US" dirty="0"/>
              <a:t>The SHRM Foundation is a values-based charity organization that champions workforce and workplace transformation and inspires HR professionals to make it happen.</a:t>
            </a:r>
            <a:br>
              <a:rPr lang="en-US" dirty="0"/>
            </a:br>
            <a:endParaRPr lang="en-US" dirty="0"/>
          </a:p>
          <a:p>
            <a:r>
              <a:rPr lang="en-US" b="1" dirty="0"/>
              <a:t>New SHRM Foundation Vision:</a:t>
            </a:r>
          </a:p>
          <a:p>
            <a:r>
              <a:rPr lang="en-US" dirty="0"/>
              <a:t>Empowered HR professionals building inclusive organizations where all employees thrive and organizations achieve success.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E12053-9445-4A8B-9216-6E08AA56E439}" type="slidenum">
              <a:rPr lang="en-US" smtClean="0"/>
              <a:t>2</a:t>
            </a:fld>
            <a:endParaRPr lang="en-US"/>
          </a:p>
        </p:txBody>
      </p:sp>
    </p:spTree>
    <p:extLst>
      <p:ext uri="{BB962C8B-B14F-4D97-AF65-F5344CB8AC3E}">
        <p14:creationId xmlns:p14="http://schemas.microsoft.com/office/powerpoint/2010/main" val="131582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Review your policies and practices</a:t>
            </a:r>
            <a:r>
              <a:rPr lang="en-US" baseline="0" dirty="0"/>
              <a:t> and make changes where needed to support and retain critical older worker talent. You’ll notice that many of the items on this list will also benefit your entire workforce, including offering more workplace flexibility and wellness programs which are very popular with younger workers too.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21</a:t>
            </a:fld>
            <a:endParaRPr lang="en-US"/>
          </a:p>
        </p:txBody>
      </p:sp>
    </p:spTree>
    <p:extLst>
      <p:ext uri="{BB962C8B-B14F-4D97-AF65-F5344CB8AC3E}">
        <p14:creationId xmlns:p14="http://schemas.microsoft.com/office/powerpoint/2010/main" val="3340250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817">
              <a:defRPr/>
            </a:pPr>
            <a:r>
              <a:rPr lang="en-US" baseline="0" dirty="0"/>
              <a:t>To help you with these action steps, SHRM and the SHRM Foundation have created a number of easy-to-use, free resources. They will help you analyze the current state of your workforce and then maximize the value of mature workers to your organization. </a:t>
            </a:r>
          </a:p>
          <a:p>
            <a:endParaRPr lang="en-US" dirty="0"/>
          </a:p>
          <a:p>
            <a:r>
              <a:rPr lang="en-US" dirty="0"/>
              <a:t>Your starting point</a:t>
            </a:r>
            <a:r>
              <a:rPr lang="en-US" baseline="0" dirty="0"/>
              <a:t> should be this</a:t>
            </a:r>
            <a:r>
              <a:rPr lang="en-US" dirty="0"/>
              <a:t> comprehensive guidebook on “Preparing for an Aging Workforce”. It takes</a:t>
            </a:r>
            <a:r>
              <a:rPr lang="en-US" baseline="0" dirty="0"/>
              <a:t> you step-by-step through building the business case for older workers, assessing the current state of your workforce, and then developing practical strategies to recruit, retain and engage an age-diverse workforce. It includes worksheets, checklists, quizzes and real-world case studies to guide you along the way.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22</a:t>
            </a:fld>
            <a:endParaRPr lang="en-US"/>
          </a:p>
        </p:txBody>
      </p:sp>
    </p:spTree>
    <p:extLst>
      <p:ext uri="{BB962C8B-B14F-4D97-AF65-F5344CB8AC3E}">
        <p14:creationId xmlns:p14="http://schemas.microsoft.com/office/powerpoint/2010/main" val="2550640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get customized advice for </a:t>
            </a:r>
            <a:r>
              <a:rPr lang="en-US" baseline="0" dirty="0"/>
              <a:t>your particular industry, take a look at this</a:t>
            </a:r>
            <a:r>
              <a:rPr lang="en-US" dirty="0"/>
              <a:t> series of special reports. They target</a:t>
            </a:r>
            <a:r>
              <a:rPr lang="en-US" baseline="0" dirty="0"/>
              <a:t> seven different industries that have been impacted by an aging workforce: health care, manufacturing, oil, gas and mining, retail, government, finance and professional services. So for customized information that applies specifically to your type of business, please go online and download one of these reports.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23</a:t>
            </a:fld>
            <a:endParaRPr lang="en-US"/>
          </a:p>
        </p:txBody>
      </p:sp>
    </p:spTree>
    <p:extLst>
      <p:ext uri="{BB962C8B-B14F-4D97-AF65-F5344CB8AC3E}">
        <p14:creationId xmlns:p14="http://schemas.microsoft.com/office/powerpoint/2010/main" val="201625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a:t>
            </a:r>
            <a:r>
              <a:rPr lang="en-US" baseline="0" dirty="0"/>
              <a:t> to the website, you’ll find additional resources as well including: </a:t>
            </a:r>
            <a:r>
              <a:rPr lang="en-US" dirty="0"/>
              <a:t>The SHRM Foundation’s Effective Practice Guidelines report on The Aging Workforce. It provides</a:t>
            </a:r>
            <a:r>
              <a:rPr lang="en-US" baseline="0" dirty="0"/>
              <a:t> specific strategies and case studies from a range of companies such as CVS, Mercy Health System, Fidelity and the National Institutes of Health (NIH). It explains how you can implement similar, successful strategies in your own workplace. </a:t>
            </a:r>
          </a:p>
          <a:p>
            <a:endParaRPr lang="en-US" baseline="0" dirty="0"/>
          </a:p>
          <a:p>
            <a:r>
              <a:rPr lang="en-US" baseline="0" dirty="0"/>
              <a:t>In addition the SHRM Foundation has created a variety of short 3-5 page briefings that you can share with your line managers or leaders to help educate them on these issues. </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24</a:t>
            </a:fld>
            <a:endParaRPr lang="en-US"/>
          </a:p>
        </p:txBody>
      </p:sp>
    </p:spTree>
    <p:extLst>
      <p:ext uri="{BB962C8B-B14F-4D97-AF65-F5344CB8AC3E}">
        <p14:creationId xmlns:p14="http://schemas.microsoft.com/office/powerpoint/2010/main" val="28093108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I hope you </a:t>
            </a:r>
            <a:r>
              <a:rPr lang="en-US" baseline="0" dirty="0"/>
              <a:t>have a better understanding now of the challenges and opportunities of the aging workforce and what you can do to prepare. Please visit the website to download these complimentary resources created by SHRM, the SHRM Foundation and funded by Sloan and then take action in your own organization. </a:t>
            </a:r>
          </a:p>
          <a:p>
            <a:endParaRPr lang="en-US" baseline="0" dirty="0"/>
          </a:p>
          <a:p>
            <a:r>
              <a:rPr lang="en-US" baseline="0" dirty="0"/>
              <a:t>Thank you!</a:t>
            </a:r>
            <a:endParaRPr lang="en-US" dirty="0"/>
          </a:p>
        </p:txBody>
      </p:sp>
      <p:sp>
        <p:nvSpPr>
          <p:cNvPr id="4" name="Slide Number Placeholder 3"/>
          <p:cNvSpPr>
            <a:spLocks noGrp="1"/>
          </p:cNvSpPr>
          <p:nvPr>
            <p:ph type="sldNum" sz="quarter" idx="10"/>
          </p:nvPr>
        </p:nvSpPr>
        <p:spPr/>
        <p:txBody>
          <a:bodyPr/>
          <a:lstStyle/>
          <a:p>
            <a:fld id="{D312FBF5-147F-A940-A817-D2999CD87996}" type="slidenum">
              <a:rPr lang="en-US" smtClean="0"/>
              <a:t>28</a:t>
            </a:fld>
            <a:endParaRPr lang="en-US"/>
          </a:p>
        </p:txBody>
      </p:sp>
    </p:spTree>
    <p:extLst>
      <p:ext uri="{BB962C8B-B14F-4D97-AF65-F5344CB8AC3E}">
        <p14:creationId xmlns:p14="http://schemas.microsoft.com/office/powerpoint/2010/main" val="5502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I am going to tell you about our new mission statement:</a:t>
            </a:r>
          </a:p>
          <a:p>
            <a:endParaRPr lang="en-US" baseline="0" dirty="0"/>
          </a:p>
          <a:p>
            <a:r>
              <a:rPr lang="en-US" b="1" dirty="0"/>
              <a:t>New SHRM Foundation Mission:</a:t>
            </a:r>
          </a:p>
          <a:p>
            <a:r>
              <a:rPr lang="en-US" dirty="0"/>
              <a:t>The SHRM Foundation champions workforce and workplace transformation by providing...</a:t>
            </a:r>
            <a:br>
              <a:rPr lang="en-US" dirty="0"/>
            </a:br>
            <a:br>
              <a:rPr lang="en-US" dirty="0"/>
            </a:br>
            <a:r>
              <a:rPr lang="en-US" dirty="0"/>
              <a:t>research-based HR solutions for challenging inclusion issues facing employees and potential employees.</a:t>
            </a:r>
          </a:p>
          <a:p>
            <a:r>
              <a:rPr lang="en-US" dirty="0"/>
              <a:t>scholarships to educate and develop HR professionals and students to make change happen.</a:t>
            </a:r>
          </a:p>
          <a:p>
            <a:r>
              <a:rPr lang="en-US" dirty="0"/>
              <a:t>opportunities for HR professionals to make a difference in their local communities.</a:t>
            </a:r>
          </a:p>
          <a:p>
            <a:endParaRPr lang="en-US" dirty="0"/>
          </a:p>
          <a:p>
            <a:r>
              <a:rPr lang="en-US" dirty="0"/>
              <a:t>Please let me know if you have any questions with the materials shared.</a:t>
            </a:r>
            <a:r>
              <a:rPr lang="en-US" baseline="0" dirty="0"/>
              <a:t> </a:t>
            </a:r>
            <a:endParaRPr lang="en-US" dirty="0"/>
          </a:p>
        </p:txBody>
      </p:sp>
      <p:sp>
        <p:nvSpPr>
          <p:cNvPr id="4" name="Slide Number Placeholder 3"/>
          <p:cNvSpPr>
            <a:spLocks noGrp="1"/>
          </p:cNvSpPr>
          <p:nvPr>
            <p:ph type="sldNum" sz="quarter" idx="10"/>
          </p:nvPr>
        </p:nvSpPr>
        <p:spPr/>
        <p:txBody>
          <a:bodyPr/>
          <a:lstStyle/>
          <a:p>
            <a:fld id="{48E12053-9445-4A8B-9216-6E08AA56E439}" type="slidenum">
              <a:rPr lang="en-US" smtClean="0"/>
              <a:t>3</a:t>
            </a:fld>
            <a:endParaRPr lang="en-US"/>
          </a:p>
        </p:txBody>
      </p:sp>
    </p:spTree>
    <p:extLst>
      <p:ext uri="{BB962C8B-B14F-4D97-AF65-F5344CB8AC3E}">
        <p14:creationId xmlns:p14="http://schemas.microsoft.com/office/powerpoint/2010/main" val="171692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SHRM Foundation’s focus on inclusion issues will include </a:t>
            </a:r>
            <a:r>
              <a:rPr lang="en-US" dirty="0"/>
              <a:t>research-based HR solutions for challenging inclusion issues facing employees and potential employees.</a:t>
            </a:r>
          </a:p>
          <a:p>
            <a:endParaRPr lang="en-US" dirty="0"/>
          </a:p>
          <a:p>
            <a:pPr defTabSz="931774">
              <a:defRPr/>
            </a:pPr>
            <a:r>
              <a:rPr lang="en-US" dirty="0"/>
              <a:t>Let’s hear it for the workforce readiness chair and diversity chairs on the call. Our inclusion issues are a great opportunity to collaborate with your fellow volunteer leaders. </a:t>
            </a:r>
          </a:p>
          <a:p>
            <a:endParaRPr lang="en-US" b="1" dirty="0">
              <a:solidFill>
                <a:srgbClr val="8F9C39"/>
              </a:solidFill>
            </a:endParaRPr>
          </a:p>
          <a:p>
            <a:r>
              <a:rPr lang="en-US" dirty="0">
                <a:solidFill>
                  <a:srgbClr val="8F9C39"/>
                </a:solidFill>
              </a:rPr>
              <a:t>Over the next few years, we will be researching and providing resources about integrating veterans into the workforce, workplace gender equality issues and more. This year we are launching our Veterans initiative which will conclude in 2018. </a:t>
            </a:r>
            <a:endParaRPr lang="en-US" dirty="0"/>
          </a:p>
        </p:txBody>
      </p:sp>
      <p:sp>
        <p:nvSpPr>
          <p:cNvPr id="4" name="Slide Number Placeholder 3"/>
          <p:cNvSpPr>
            <a:spLocks noGrp="1"/>
          </p:cNvSpPr>
          <p:nvPr>
            <p:ph type="sldNum" sz="quarter" idx="10"/>
          </p:nvPr>
        </p:nvSpPr>
        <p:spPr/>
        <p:txBody>
          <a:bodyPr/>
          <a:lstStyle/>
          <a:p>
            <a:fld id="{48E12053-9445-4A8B-9216-6E08AA56E439}" type="slidenum">
              <a:rPr lang="en-US" smtClean="0"/>
              <a:t>4</a:t>
            </a:fld>
            <a:endParaRPr lang="en-US"/>
          </a:p>
        </p:txBody>
      </p:sp>
    </p:spTree>
    <p:extLst>
      <p:ext uri="{BB962C8B-B14F-4D97-AF65-F5344CB8AC3E}">
        <p14:creationId xmlns:p14="http://schemas.microsoft.com/office/powerpoint/2010/main" val="310255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For each inclusion issue, the SHRM Foundation will: </a:t>
            </a:r>
            <a:r>
              <a:rPr lang="en-US" sz="1600" b="1" dirty="0">
                <a:solidFill>
                  <a:srgbClr val="8F9C39"/>
                </a:solidFill>
              </a:rPr>
              <a:t>Report</a:t>
            </a:r>
            <a:r>
              <a:rPr lang="en-US" sz="1600" dirty="0"/>
              <a:t> summarizing research and best practices, </a:t>
            </a:r>
            <a:r>
              <a:rPr lang="en-US" sz="1600" b="1" dirty="0">
                <a:solidFill>
                  <a:srgbClr val="8F9C39"/>
                </a:solidFill>
              </a:rPr>
              <a:t>Case studies </a:t>
            </a:r>
            <a:r>
              <a:rPr lang="en-US" sz="1600" dirty="0"/>
              <a:t>of organizations hosting strong inclusion programs, </a:t>
            </a:r>
            <a:r>
              <a:rPr lang="en-US" sz="1600" b="1" dirty="0">
                <a:solidFill>
                  <a:srgbClr val="8F9C39"/>
                </a:solidFill>
              </a:rPr>
              <a:t>Business case </a:t>
            </a:r>
            <a:r>
              <a:rPr lang="en-US" sz="1600" dirty="0"/>
              <a:t>for building and sustaining an inclusion program, </a:t>
            </a:r>
            <a:r>
              <a:rPr lang="en-US" sz="1600" b="1" dirty="0">
                <a:solidFill>
                  <a:srgbClr val="8F9C39"/>
                </a:solidFill>
              </a:rPr>
              <a:t>Presentations </a:t>
            </a:r>
            <a:r>
              <a:rPr lang="en-US" sz="1600" dirty="0"/>
              <a:t>to share with your members and local business community </a:t>
            </a:r>
          </a:p>
          <a:p>
            <a:endParaRPr lang="en-US" sz="1600" b="1" dirty="0">
              <a:solidFill>
                <a:srgbClr val="8F9C39"/>
              </a:solidFill>
            </a:endParaRPr>
          </a:p>
          <a:p>
            <a:r>
              <a:rPr lang="en-US" sz="1600" dirty="0">
                <a:solidFill>
                  <a:srgbClr val="8F9C39"/>
                </a:solidFill>
              </a:rPr>
              <a:t>The first year of the initiative is when we conduct the research and develop our resources. The next year, the chapters and state councils will receive resources they can use for chapter and state council programming. </a:t>
            </a:r>
          </a:p>
          <a:p>
            <a:endParaRPr lang="en-US" sz="1600" dirty="0">
              <a:solidFill>
                <a:srgbClr val="8F9C39"/>
              </a:solidFill>
            </a:endParaRPr>
          </a:p>
          <a:p>
            <a:r>
              <a:rPr lang="en-US" sz="1600" dirty="0"/>
              <a:t>During the next few slides you will learn how you can earn your chapter/council the Aging Workforce Partner digital badge.</a:t>
            </a:r>
            <a:endParaRPr lang="en-US" sz="1600" dirty="0">
              <a:solidFill>
                <a:srgbClr val="8F9C39"/>
              </a:solidFill>
            </a:endParaRPr>
          </a:p>
        </p:txBody>
      </p:sp>
      <p:sp>
        <p:nvSpPr>
          <p:cNvPr id="4" name="Slide Number Placeholder 3"/>
          <p:cNvSpPr>
            <a:spLocks noGrp="1"/>
          </p:cNvSpPr>
          <p:nvPr>
            <p:ph type="sldNum" sz="quarter" idx="10"/>
          </p:nvPr>
        </p:nvSpPr>
        <p:spPr/>
        <p:txBody>
          <a:bodyPr/>
          <a:lstStyle/>
          <a:p>
            <a:fld id="{48E12053-9445-4A8B-9216-6E08AA56E439}" type="slidenum">
              <a:rPr lang="en-US" smtClean="0"/>
              <a:t>5</a:t>
            </a:fld>
            <a:endParaRPr lang="en-US"/>
          </a:p>
        </p:txBody>
      </p:sp>
    </p:spTree>
    <p:extLst>
      <p:ext uri="{BB962C8B-B14F-4D97-AF65-F5344CB8AC3E}">
        <p14:creationId xmlns:p14="http://schemas.microsoft.com/office/powerpoint/2010/main" val="323877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Did you know that 10,000 Baby Boomers turn 65 every day?</a:t>
            </a:r>
          </a:p>
          <a:p>
            <a:endParaRPr lang="en-US" baseline="0" dirty="0"/>
          </a:p>
          <a:p>
            <a:r>
              <a:rPr lang="en-US" baseline="0" dirty="0"/>
              <a:t>How about that younger workers are more likely than mature workers to leave an organization taking their new skills with them?</a:t>
            </a:r>
          </a:p>
          <a:p>
            <a:endParaRPr lang="en-US" baseline="0" dirty="0"/>
          </a:p>
          <a:p>
            <a:r>
              <a:rPr lang="en-US" baseline="0" dirty="0"/>
              <a:t>Workers over the age of 50 do not cost significantly more than younger workers.</a:t>
            </a:r>
          </a:p>
          <a:p>
            <a:br>
              <a:rPr lang="en-US" baseline="0" dirty="0"/>
            </a:br>
            <a:r>
              <a:rPr lang="en-US" baseline="0" dirty="0"/>
              <a:t>In 2014 the SHRM Foundation received a grant from the Sloan Foundation to launch a new initiative in partnership with SHRM around the aging workforce. In the past three years, the SHRM Foundation and SHRM have advanced research and published new resources and templates to support older workers and challenge myths about older workers. </a:t>
            </a:r>
          </a:p>
          <a:p>
            <a:endParaRPr lang="en-US" baseline="0" dirty="0"/>
          </a:p>
          <a:p>
            <a:r>
              <a:rPr lang="en-US" baseline="0" dirty="0"/>
              <a:t>We need your help to educate HR professionals and business leaders about the business care for hiring and retaining older workers. To help advance this issue the SHRM Foundation is providing resources and recognition for chapters and councils who engage their members. </a:t>
            </a:r>
            <a:endParaRPr lang="en-US" dirty="0"/>
          </a:p>
          <a:p>
            <a:endParaRPr lang="en-US" dirty="0"/>
          </a:p>
          <a:p>
            <a:r>
              <a:rPr lang="en-US" dirty="0"/>
              <a:t>The SHRM Foundation is</a:t>
            </a:r>
            <a:r>
              <a:rPr lang="en-US" baseline="0" dirty="0"/>
              <a:t> asking chapters and state councils to complete these five steps to engage and educate your members in 2017. When you complete these five steps and submit the survey, you’ll receive a digital badge to display on your website and email newsletter. </a:t>
            </a:r>
          </a:p>
          <a:p>
            <a:endParaRPr lang="en-US" dirty="0"/>
          </a:p>
          <a:p>
            <a:r>
              <a:rPr lang="en-US" dirty="0"/>
              <a:t>Further</a:t>
            </a:r>
            <a:r>
              <a:rPr lang="en-US" baseline="0" dirty="0"/>
              <a:t> information is available online at shrmfoundation.org/</a:t>
            </a:r>
            <a:r>
              <a:rPr lang="en-US" baseline="0" dirty="0" err="1"/>
              <a:t>aginginitiative</a:t>
            </a:r>
            <a:r>
              <a:rPr lang="en-US" baseline="0" dirty="0"/>
              <a:t> and in a short flyer that was mailed to chapters and councils last fall, and will be mailed again in the coming weeks.  </a:t>
            </a:r>
          </a:p>
          <a:p>
            <a:endParaRPr lang="en-US" dirty="0"/>
          </a:p>
          <a:p>
            <a:r>
              <a:rPr lang="en-US" dirty="0"/>
              <a:t>Many of the steps mentioned are easy to accomplish and align with many of the things your chapter or council are already doing! </a:t>
            </a:r>
            <a:br>
              <a:rPr lang="en-US" dirty="0"/>
            </a:br>
            <a:endParaRPr lang="en-US" dirty="0"/>
          </a:p>
          <a:p>
            <a:r>
              <a:rPr lang="en-US" dirty="0"/>
              <a:t>The first step is to make a commitment to participate. </a:t>
            </a:r>
            <a:br>
              <a:rPr lang="en-US" dirty="0"/>
            </a:br>
            <a:r>
              <a:rPr lang="en-US" dirty="0"/>
              <a:t>Second, poll your members to compare your members’ readiness for the aging workforce using a national survey provided by SHRM research. </a:t>
            </a:r>
            <a:br>
              <a:rPr lang="en-US" dirty="0"/>
            </a:br>
            <a:r>
              <a:rPr lang="en-US" dirty="0"/>
              <a:t>Third, present a 10-minute PowerPoint presentation at a chapter or state council meeting and include the results from your survey. </a:t>
            </a:r>
          </a:p>
          <a:p>
            <a:r>
              <a:rPr lang="en-US" dirty="0"/>
              <a:t>Fourth, add a link to the SHRM Foundation’s aging workforce resources to your website. </a:t>
            </a:r>
          </a:p>
          <a:p>
            <a:r>
              <a:rPr lang="en-US" dirty="0"/>
              <a:t>Fifth, engage your member in a project to make a difference for older workers in your community. </a:t>
            </a:r>
            <a:br>
              <a:rPr lang="en-US" dirty="0"/>
            </a:br>
            <a:r>
              <a:rPr lang="en-US" dirty="0"/>
              <a:t>Ideas for a local service project include: </a:t>
            </a:r>
          </a:p>
          <a:p>
            <a:r>
              <a:rPr lang="en-US" dirty="0"/>
              <a:t>- Offer resume and interview coaching for mature workers</a:t>
            </a:r>
          </a:p>
          <a:p>
            <a:r>
              <a:rPr lang="en-US" dirty="0"/>
              <a:t>- Present the short Aging Workforce presentation above to your local Chamber of Commerce or other business group</a:t>
            </a:r>
          </a:p>
          <a:p>
            <a:r>
              <a:rPr lang="en-US" dirty="0"/>
              <a:t>- Invite a speaker from SHRM's Speaker's Bureau to give a chapter program on "HR and the Aging Workforce: Strategies and Best Practices"</a:t>
            </a:r>
          </a:p>
          <a:p>
            <a:r>
              <a:rPr lang="en-US" dirty="0"/>
              <a:t>- Contact your local AARP office to partner on local events</a:t>
            </a:r>
          </a:p>
          <a:p>
            <a:endParaRPr lang="en-US" dirty="0"/>
          </a:p>
        </p:txBody>
      </p:sp>
      <p:sp>
        <p:nvSpPr>
          <p:cNvPr id="4" name="Slide Number Placeholder 3"/>
          <p:cNvSpPr>
            <a:spLocks noGrp="1"/>
          </p:cNvSpPr>
          <p:nvPr>
            <p:ph type="sldNum" sz="quarter" idx="10"/>
          </p:nvPr>
        </p:nvSpPr>
        <p:spPr/>
        <p:txBody>
          <a:bodyPr/>
          <a:lstStyle/>
          <a:p>
            <a:fld id="{48E12053-9445-4A8B-9216-6E08AA56E439}" type="slidenum">
              <a:rPr lang="en-US" smtClean="0"/>
              <a:t>6</a:t>
            </a:fld>
            <a:endParaRPr lang="en-US"/>
          </a:p>
        </p:txBody>
      </p:sp>
    </p:spTree>
    <p:extLst>
      <p:ext uri="{BB962C8B-B14F-4D97-AF65-F5344CB8AC3E}">
        <p14:creationId xmlns:p14="http://schemas.microsoft.com/office/powerpoint/2010/main" val="321787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Aging Workforce initiative is a great programming idea that will help you share best practices about employing older workers with your members. Also, your service projects are the type of projects that we look for in the Pinnacle Award and Innovation Award entries. Both award submissions are due in the Fall. More information about recognition opportunities will be shared shortly.</a:t>
            </a:r>
          </a:p>
          <a:p>
            <a:endParaRPr lang="en-US" dirty="0"/>
          </a:p>
          <a:p>
            <a:r>
              <a:rPr lang="en-US" dirty="0"/>
              <a:t>The SHRM Foundation has developed a suite of resources and tools to help you engage your members. To download the resources, you can visit: shrmfoundation.org/</a:t>
            </a:r>
            <a:r>
              <a:rPr lang="en-US" dirty="0" err="1"/>
              <a:t>aginginitiatve</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8E12053-9445-4A8B-9216-6E08AA56E439}" type="slidenum">
              <a:rPr lang="en-US" smtClean="0"/>
              <a:t>7</a:t>
            </a:fld>
            <a:endParaRPr lang="en-US"/>
          </a:p>
        </p:txBody>
      </p:sp>
    </p:spTree>
    <p:extLst>
      <p:ext uri="{BB962C8B-B14F-4D97-AF65-F5344CB8AC3E}">
        <p14:creationId xmlns:p14="http://schemas.microsoft.com/office/powerpoint/2010/main" val="251712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a:t>
            </a:r>
            <a:r>
              <a:rPr lang="en-US" baseline="0" dirty="0"/>
              <a:t> with our new logo and strategy, we have a new even more user-friendly website.</a:t>
            </a:r>
          </a:p>
          <a:p>
            <a:endParaRPr lang="en-US" baseline="0" dirty="0"/>
          </a:p>
          <a:p>
            <a:r>
              <a:rPr lang="en-US" baseline="0" dirty="0"/>
              <a:t>For the certification and workforce readiness/diversity chairs on the call, the Our Work section will be your main area for information on scholarship applications and the aging workforce resources. For the Foundation chairs, head to the Get Involved tab for all your chapter and state council resources. The subtabs include the tool kit, giving reports, and recognition. The giving reports is where you can view how much your chapter/state has fundraised on behalf of the Foundation and a list of members who have donated on behalf of your chapter/state.  At the bottom of the slide, you will see where you can sign up for the newsletter. This is on the bottom of every page of our website. Sign up today if you are not already receiving our Monthly Update.</a:t>
            </a:r>
            <a:endParaRPr lang="en-US" dirty="0"/>
          </a:p>
        </p:txBody>
      </p:sp>
      <p:sp>
        <p:nvSpPr>
          <p:cNvPr id="4" name="Slide Number Placeholder 3"/>
          <p:cNvSpPr>
            <a:spLocks noGrp="1"/>
          </p:cNvSpPr>
          <p:nvPr>
            <p:ph type="sldNum" sz="quarter" idx="10"/>
          </p:nvPr>
        </p:nvSpPr>
        <p:spPr/>
        <p:txBody>
          <a:bodyPr/>
          <a:lstStyle/>
          <a:p>
            <a:fld id="{48E12053-9445-4A8B-9216-6E08AA56E439}" type="slidenum">
              <a:rPr lang="en-US" smtClean="0"/>
              <a:t>8</a:t>
            </a:fld>
            <a:endParaRPr lang="en-US"/>
          </a:p>
        </p:txBody>
      </p:sp>
    </p:spTree>
    <p:extLst>
      <p:ext uri="{BB962C8B-B14F-4D97-AF65-F5344CB8AC3E}">
        <p14:creationId xmlns:p14="http://schemas.microsoft.com/office/powerpoint/2010/main" val="340631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scholarship recipients do we have on the webcast today? Let’s hear it for our certification chairs on the call and another cheer for any college relations chairs who are joining us. </a:t>
            </a:r>
          </a:p>
          <a:p>
            <a:endParaRPr lang="en-US" dirty="0"/>
          </a:p>
          <a:p>
            <a:pPr defTabSz="931774">
              <a:defRPr/>
            </a:pPr>
            <a:r>
              <a:rPr lang="en-US" dirty="0"/>
              <a:t>Based on your feedback, we have continued to increase the amount of scholarships available as they are one of our key resources for the members. Our scholarships educate and develop HR professionals and students to make change happen. </a:t>
            </a:r>
          </a:p>
          <a:p>
            <a:endParaRPr lang="en-US" dirty="0"/>
          </a:p>
          <a:p>
            <a:r>
              <a:rPr lang="en-US" dirty="0"/>
              <a:t>The SHRM Foundation awards scholarships to empower HR professionals and students. In 2016, 228 scholarships and awards were delivered worth more than $295,000. This year, the SHRM Foundation is increasing the amount of scholarships awarded by 27%, with 314  scholarships and awards being delivered worth almost $500,000. </a:t>
            </a:r>
          </a:p>
          <a:p>
            <a:endParaRPr lang="en-US" dirty="0"/>
          </a:p>
          <a:p>
            <a:r>
              <a:rPr lang="en-US" dirty="0"/>
              <a:t>Specifically for Certification, we have added an extra 30 scholarships to be awarded in 2017.</a:t>
            </a:r>
          </a:p>
          <a:p>
            <a:endParaRPr lang="en-US" dirty="0"/>
          </a:p>
          <a:p>
            <a:r>
              <a:rPr lang="en-US" dirty="0"/>
              <a:t>In addition, the SHRM Foundation will award new scholarships for in-person and virtual SHRM seminars and a $10,000 academic scholarship funded by Give50 donors in 2016.</a:t>
            </a:r>
          </a:p>
          <a:p>
            <a:endParaRPr lang="en-US" dirty="0"/>
          </a:p>
          <a:p>
            <a:pPr defTabSz="931774">
              <a:defRPr/>
            </a:pPr>
            <a:r>
              <a:rPr lang="en-US" dirty="0"/>
              <a:t>You are our liaison. This is a great opportunity for Certification, College Relations, and Foundation Chairs to collaborate and set a goal for increased certification scholarship winners from your chapter/council. </a:t>
            </a:r>
          </a:p>
          <a:p>
            <a:r>
              <a:rPr lang="en-US" dirty="0"/>
              <a:t>  Make sure your members are aware of upcoming award opportunities. If they have a question, please direct them to our team. We want your chapters and states to receive scholarships! </a:t>
            </a:r>
          </a:p>
        </p:txBody>
      </p:sp>
      <p:sp>
        <p:nvSpPr>
          <p:cNvPr id="4" name="Slide Number Placeholder 3"/>
          <p:cNvSpPr>
            <a:spLocks noGrp="1"/>
          </p:cNvSpPr>
          <p:nvPr>
            <p:ph type="sldNum" sz="quarter" idx="10"/>
          </p:nvPr>
        </p:nvSpPr>
        <p:spPr/>
        <p:txBody>
          <a:bodyPr/>
          <a:lstStyle/>
          <a:p>
            <a:fld id="{48E12053-9445-4A8B-9216-6E08AA56E439}" type="slidenum">
              <a:rPr lang="en-US" smtClean="0"/>
              <a:t>9</a:t>
            </a:fld>
            <a:endParaRPr lang="en-US"/>
          </a:p>
        </p:txBody>
      </p:sp>
    </p:spTree>
    <p:extLst>
      <p:ext uri="{BB962C8B-B14F-4D97-AF65-F5344CB8AC3E}">
        <p14:creationId xmlns:p14="http://schemas.microsoft.com/office/powerpoint/2010/main" val="3271717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4641292"/>
            <a:ext cx="7772400" cy="846620"/>
          </a:xfrm>
        </p:spPr>
        <p:txBody>
          <a:bodyPr>
            <a:normAutofit/>
          </a:bodyPr>
          <a:lstStyle>
            <a:lvl1pPr algn="l">
              <a:defRPr sz="4000" b="1" baseline="0">
                <a:solidFill>
                  <a:srgbClr val="236192"/>
                </a:solidFill>
                <a:latin typeface="Franklin Gothic Book"/>
                <a:cs typeface="Franklin Gothic Book"/>
              </a:defRPr>
            </a:lvl1pPr>
          </a:lstStyle>
          <a:p>
            <a:r>
              <a:rPr lang="en-US" dirty="0"/>
              <a:t>Title Text Here</a:t>
            </a:r>
          </a:p>
        </p:txBody>
      </p:sp>
      <p:sp>
        <p:nvSpPr>
          <p:cNvPr id="3" name="Subtitle 2"/>
          <p:cNvSpPr>
            <a:spLocks noGrp="1"/>
          </p:cNvSpPr>
          <p:nvPr>
            <p:ph type="subTitle" idx="1" hasCustomPrompt="1"/>
          </p:nvPr>
        </p:nvSpPr>
        <p:spPr>
          <a:xfrm>
            <a:off x="457200" y="5336730"/>
            <a:ext cx="6400800" cy="659071"/>
          </a:xfrm>
        </p:spPr>
        <p:txBody>
          <a:bodyPr>
            <a:normAutofit/>
          </a:bodyPr>
          <a:lstStyle>
            <a:lvl1pPr marL="0" indent="0" algn="l">
              <a:buNone/>
              <a:defRPr lang="en-US" sz="2500" smtClean="0">
                <a:solidFill>
                  <a:srgbClr val="23619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246758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880406-8E88-4618-AAEA-073B34AE7E36}" type="datetime1">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351263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41917"/>
            <a:ext cx="2057400" cy="518424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4D0A39-2F44-4E55-8A1B-40D491ACA77C}" type="datetime1">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9466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274638"/>
            <a:ext cx="6664460" cy="1143000"/>
          </a:xfrm>
        </p:spPr>
        <p:txBody>
          <a:bodyPr/>
          <a:lstStyle>
            <a:lvl1pPr>
              <a:defRPr b="1" baseline="0">
                <a:solidFill>
                  <a:srgbClr val="236192"/>
                </a:solidFill>
                <a:latin typeface="Franklin Gothic Book"/>
                <a:cs typeface="Franklin Gothic Book"/>
              </a:defRPr>
            </a:lvl1pPr>
          </a:lstStyle>
          <a:p>
            <a:r>
              <a:rPr lang="en-US" dirty="0"/>
              <a:t>Title Here</a:t>
            </a:r>
          </a:p>
        </p:txBody>
      </p:sp>
      <p:sp>
        <p:nvSpPr>
          <p:cNvPr id="3" name="Content Placeholder 2"/>
          <p:cNvSpPr>
            <a:spLocks noGrp="1"/>
          </p:cNvSpPr>
          <p:nvPr>
            <p:ph idx="1"/>
          </p:nvPr>
        </p:nvSpPr>
        <p:spPr/>
        <p:txBody>
          <a:bodyPr/>
          <a:lstStyle>
            <a:lvl1pPr>
              <a:defRPr>
                <a:solidFill>
                  <a:schemeClr val="bg1">
                    <a:lumMod val="50000"/>
                  </a:schemeClr>
                </a:solidFill>
                <a:latin typeface="Franklin Gothic Book"/>
                <a:cs typeface="Franklin Gothic Book"/>
              </a:defRPr>
            </a:lvl1pPr>
            <a:lvl2pPr>
              <a:defRPr>
                <a:solidFill>
                  <a:schemeClr val="bg1">
                    <a:lumMod val="50000"/>
                  </a:schemeClr>
                </a:solidFill>
                <a:latin typeface="Franklin Gothic Book"/>
                <a:cs typeface="Franklin Gothic Book"/>
              </a:defRPr>
            </a:lvl2pPr>
            <a:lvl3pPr>
              <a:defRPr>
                <a:solidFill>
                  <a:schemeClr val="bg1">
                    <a:lumMod val="50000"/>
                  </a:schemeClr>
                </a:solidFill>
                <a:latin typeface="Franklin Gothic Book"/>
                <a:cs typeface="Franklin Gothic Book"/>
              </a:defRPr>
            </a:lvl3pPr>
            <a:lvl4pPr>
              <a:defRPr>
                <a:solidFill>
                  <a:schemeClr val="bg1">
                    <a:lumMod val="50000"/>
                  </a:schemeClr>
                </a:solidFill>
                <a:latin typeface="Franklin Gothic Book"/>
                <a:cs typeface="Franklin Gothic Book"/>
              </a:defRPr>
            </a:lvl4pPr>
            <a:lvl5pPr>
              <a:defRPr>
                <a:solidFill>
                  <a:schemeClr val="bg1">
                    <a:lumMod val="50000"/>
                  </a:schemeClr>
                </a:solidFill>
                <a:latin typeface="Franklin Gothic Book"/>
                <a:cs typeface="Franklin Gothic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F1FB0F-D301-40A0-A991-550E47801477}" type="datetime1">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2026327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069549-4D0A-4978-B367-71E720AAB0A8}" type="datetime1">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268342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26A65-DFF7-4B9F-BD0C-EFA6F165500A}" type="datetime1">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289087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171897-DF40-4428-BEC3-4B6296F93F61}" type="datetime1">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46536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C36DF5-F03D-4BA1-96D6-028E69D0491A}" type="datetime1">
              <a:rPr lang="en-US" smtClean="0"/>
              <a:t>5/2/2017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140502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843433-2107-4642-88A4-D811A53FF799}" type="datetime1">
              <a:rPr lang="en-US" smtClean="0"/>
              <a:t>5/2/2017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288073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64167"/>
            <a:ext cx="5111750" cy="49619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3DAEF-B668-4515-A502-954A1877C64C}" type="datetime1">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274329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5417"/>
            <a:ext cx="5486400" cy="37221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6702E-82C0-45B1-9277-A2D5EA214E6B}" type="datetime1">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6E24F-D495-944C-8863-5F148EB94B0E}" type="slidenum">
              <a:rPr lang="en-US" smtClean="0"/>
              <a:t>‹#›</a:t>
            </a:fld>
            <a:endParaRPr lang="en-US"/>
          </a:p>
        </p:txBody>
      </p:sp>
    </p:spTree>
    <p:extLst>
      <p:ext uri="{BB962C8B-B14F-4D97-AF65-F5344CB8AC3E}">
        <p14:creationId xmlns:p14="http://schemas.microsoft.com/office/powerpoint/2010/main" val="311949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6517217" cy="1143000"/>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D18D9-EFC6-4B27-ABE2-5625E382CC9F}" type="datetime1">
              <a:rPr lang="en-US" smtClean="0"/>
              <a:t>5/2/2017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6E24F-D495-944C-8863-5F148EB94B0E}" type="slidenum">
              <a:rPr lang="en-US" smtClean="0"/>
              <a:t>‹#›</a:t>
            </a:fld>
            <a:endParaRPr lang="en-US"/>
          </a:p>
        </p:txBody>
      </p:sp>
    </p:spTree>
    <p:extLst>
      <p:ext uri="{BB962C8B-B14F-4D97-AF65-F5344CB8AC3E}">
        <p14:creationId xmlns:p14="http://schemas.microsoft.com/office/powerpoint/2010/main" val="199480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lang="en-US" sz="4400" b="1" kern="1200" baseline="0" dirty="0">
          <a:solidFill>
            <a:srgbClr val="236192"/>
          </a:solidFill>
          <a:latin typeface="Franklin Gothic Book"/>
          <a:ea typeface="+mj-ea"/>
          <a:cs typeface="Franklin Gothic Book"/>
        </a:defRPr>
      </a:lvl1pPr>
    </p:titleStyle>
    <p:bodyStyle>
      <a:lvl1pPr marL="342900" indent="-342900" algn="l" defTabSz="457200" rtl="0" eaLnBrk="1" latinLnBrk="0" hangingPunct="1">
        <a:spcBef>
          <a:spcPct val="20000"/>
        </a:spcBef>
        <a:buFont typeface="Arial"/>
        <a:buChar char="•"/>
        <a:defRPr lang="en-US" sz="3200" kern="1200" smtClean="0">
          <a:solidFill>
            <a:schemeClr val="bg1">
              <a:lumMod val="50000"/>
            </a:schemeClr>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lang="en-US" sz="2800" kern="1200" smtClean="0">
          <a:solidFill>
            <a:schemeClr val="bg1">
              <a:lumMod val="50000"/>
            </a:schemeClr>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lang="en-US" sz="2400" kern="1200" smtClean="0">
          <a:solidFill>
            <a:schemeClr val="bg1">
              <a:lumMod val="50000"/>
            </a:schemeClr>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lang="en-US" sz="2000" kern="1200" smtClean="0">
          <a:solidFill>
            <a:schemeClr val="bg1">
              <a:lumMod val="50000"/>
            </a:schemeClr>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lang="en-US" sz="2000" kern="1200">
          <a:solidFill>
            <a:schemeClr val="bg1">
              <a:lumMod val="50000"/>
            </a:schemeClr>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shrm.org/aging"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fglover@earlycareandlearning.org" TargetMode="Externa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shrmfoundation.org/aginginitiativ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5" y="4641291"/>
            <a:ext cx="8096435" cy="1071351"/>
          </a:xfrm>
        </p:spPr>
        <p:txBody>
          <a:bodyPr>
            <a:normAutofit fontScale="90000"/>
          </a:bodyPr>
          <a:lstStyle/>
          <a:p>
            <a:pPr algn="ctr"/>
            <a:r>
              <a:rPr lang="en-US" dirty="0"/>
              <a:t>Workforce Readiness </a:t>
            </a:r>
            <a:br>
              <a:rPr lang="en-US" dirty="0"/>
            </a:br>
            <a:r>
              <a:rPr lang="en-US" dirty="0"/>
              <a:t>NYS SHRM Leadership Conference</a:t>
            </a:r>
          </a:p>
        </p:txBody>
      </p:sp>
      <p:sp>
        <p:nvSpPr>
          <p:cNvPr id="3" name="Subtitle 2"/>
          <p:cNvSpPr>
            <a:spLocks noGrp="1"/>
          </p:cNvSpPr>
          <p:nvPr>
            <p:ph type="subTitle" idx="1"/>
          </p:nvPr>
        </p:nvSpPr>
        <p:spPr>
          <a:xfrm>
            <a:off x="457200" y="5714017"/>
            <a:ext cx="6400800" cy="527628"/>
          </a:xfrm>
        </p:spPr>
        <p:txBody>
          <a:bodyPr>
            <a:normAutofit/>
          </a:bodyPr>
          <a:lstStyle/>
          <a:p>
            <a:pPr algn="ctr"/>
            <a:r>
              <a:rPr lang="en-US" b="1" dirty="0">
                <a:solidFill>
                  <a:schemeClr val="tx1"/>
                </a:solidFill>
                <a:latin typeface="Franklin Gothic Book"/>
                <a:cs typeface="Franklin Gothic Book"/>
              </a:rPr>
              <a:t>Saturday, April 29, 2017</a:t>
            </a:r>
          </a:p>
        </p:txBody>
      </p:sp>
    </p:spTree>
    <p:extLst>
      <p:ext uri="{BB962C8B-B14F-4D97-AF65-F5344CB8AC3E}">
        <p14:creationId xmlns:p14="http://schemas.microsoft.com/office/powerpoint/2010/main" val="287886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889"/>
            <a:ext cx="7886700" cy="1200083"/>
          </a:xfrm>
        </p:spPr>
        <p:txBody>
          <a:bodyPr/>
          <a:lstStyle/>
          <a:p>
            <a:r>
              <a:rPr lang="en-US" dirty="0"/>
              <a:t>Creating local impact</a:t>
            </a:r>
          </a:p>
        </p:txBody>
      </p:sp>
      <p:sp>
        <p:nvSpPr>
          <p:cNvPr id="3" name="Content Placeholder 2"/>
          <p:cNvSpPr>
            <a:spLocks noGrp="1"/>
          </p:cNvSpPr>
          <p:nvPr>
            <p:ph idx="1"/>
          </p:nvPr>
        </p:nvSpPr>
        <p:spPr>
          <a:xfrm>
            <a:off x="462395" y="1719556"/>
            <a:ext cx="7274885" cy="3989084"/>
          </a:xfrm>
        </p:spPr>
        <p:txBody>
          <a:bodyPr>
            <a:normAutofit fontScale="92500" lnSpcReduction="20000"/>
          </a:bodyPr>
          <a:lstStyle/>
          <a:p>
            <a:r>
              <a:rPr lang="en-US" dirty="0"/>
              <a:t>Host a local service project: </a:t>
            </a:r>
          </a:p>
          <a:p>
            <a:pPr lvl="1">
              <a:buFont typeface="Arial" panose="020B0604020202020204" pitchFamily="34" charset="0"/>
              <a:buChar char="•"/>
            </a:pPr>
            <a:r>
              <a:rPr lang="en-US" sz="2200" dirty="0"/>
              <a:t>Welcome potential members</a:t>
            </a:r>
          </a:p>
          <a:p>
            <a:pPr lvl="1">
              <a:buFont typeface="Arial" panose="020B0604020202020204" pitchFamily="34" charset="0"/>
              <a:buChar char="•"/>
            </a:pPr>
            <a:r>
              <a:rPr lang="en-US" sz="2200" dirty="0"/>
              <a:t>Invite local business and civic leaders</a:t>
            </a:r>
          </a:p>
          <a:p>
            <a:pPr>
              <a:buFont typeface="Arial" panose="020B0604020202020204" pitchFamily="34" charset="0"/>
              <a:buChar char="•"/>
            </a:pPr>
            <a:endParaRPr lang="en-US" sz="2600" dirty="0"/>
          </a:p>
          <a:p>
            <a:pPr>
              <a:buFont typeface="Arial" panose="020B0604020202020204" pitchFamily="34" charset="0"/>
              <a:buChar char="•"/>
            </a:pPr>
            <a:r>
              <a:rPr lang="en-US" sz="2600" dirty="0"/>
              <a:t>Deliver Programming to your community</a:t>
            </a:r>
          </a:p>
          <a:p>
            <a:pPr lvl="1">
              <a:buFont typeface="Arial" panose="020B0604020202020204" pitchFamily="34" charset="0"/>
              <a:buChar char="•"/>
            </a:pPr>
            <a:r>
              <a:rPr lang="en-US" sz="2000" dirty="0"/>
              <a:t>10 minute PowerPoint presentation about aging workforce</a:t>
            </a:r>
          </a:p>
          <a:p>
            <a:pPr lvl="1">
              <a:buFont typeface="Arial" panose="020B0604020202020204" pitchFamily="34" charset="0"/>
              <a:buChar char="•"/>
            </a:pPr>
            <a:r>
              <a:rPr lang="en-US" sz="2000" dirty="0"/>
              <a:t>Speaker from SHRM Speaker’s Bureau </a:t>
            </a:r>
          </a:p>
          <a:p>
            <a:pPr>
              <a:buFont typeface="Arial" panose="020B0604020202020204" pitchFamily="34" charset="0"/>
              <a:buChar char="•"/>
            </a:pPr>
            <a:endParaRPr lang="en-US" dirty="0"/>
          </a:p>
          <a:p>
            <a:pPr>
              <a:buFont typeface="Arial" panose="020B0604020202020204" pitchFamily="34" charset="0"/>
              <a:buChar char="•"/>
            </a:pPr>
            <a:r>
              <a:rPr lang="en-US" dirty="0"/>
              <a:t>Fundraise for a cause</a:t>
            </a:r>
          </a:p>
          <a:p>
            <a:pPr lvl="1" indent="-342900">
              <a:buFont typeface="Arial" panose="020B0604020202020204" pitchFamily="34" charset="0"/>
              <a:buChar char="•"/>
            </a:pPr>
            <a:r>
              <a:rPr lang="en-US" sz="2000" dirty="0"/>
              <a:t>Walk for All – Walk-a-thon during a conference</a:t>
            </a:r>
          </a:p>
          <a:p>
            <a:pPr lvl="1" indent="-342900">
              <a:buFont typeface="Arial" panose="020B0604020202020204" pitchFamily="34" charset="0"/>
              <a:buChar char="•"/>
            </a:pPr>
            <a:r>
              <a:rPr lang="en-US" sz="2000" dirty="0"/>
              <a:t>Knock Down Exclusion – bowl-a-thon to raise funds</a:t>
            </a:r>
          </a:p>
          <a:p>
            <a:pPr>
              <a:buFont typeface="Arial" panose="020B0604020202020204" pitchFamily="34" charset="0"/>
              <a:buChar char="•"/>
            </a:pPr>
            <a:endParaRPr lang="en-US" dirty="0"/>
          </a:p>
          <a:p>
            <a:pPr>
              <a:buFont typeface="Arial" panose="020B0604020202020204" pitchFamily="34" charset="0"/>
              <a:buChar char="•"/>
            </a:pPr>
            <a:endParaRPr lang="en-US" sz="2600" dirty="0"/>
          </a:p>
          <a:p>
            <a:pPr marL="457200" lvl="1" indent="0">
              <a:buNone/>
            </a:pPr>
            <a:endParaRPr lang="en-US" sz="2200" dirty="0"/>
          </a:p>
        </p:txBody>
      </p:sp>
      <p:sp>
        <p:nvSpPr>
          <p:cNvPr id="12" name="Oval 11"/>
          <p:cNvSpPr/>
          <p:nvPr/>
        </p:nvSpPr>
        <p:spPr>
          <a:xfrm>
            <a:off x="7567179" y="1570720"/>
            <a:ext cx="1250950" cy="1179779"/>
          </a:xfrm>
          <a:prstGeom prst="ellipse">
            <a:avLst/>
          </a:prstGeom>
          <a:blipFill rotWithShape="0">
            <a:blip r:embed="rId3"/>
            <a:stretch>
              <a:fillRect/>
            </a:stretch>
          </a:bli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44097">
            <a:off x="6346371" y="5621767"/>
            <a:ext cx="1219200" cy="1247775"/>
          </a:xfrm>
          <a:prstGeom prst="rect">
            <a:avLst/>
          </a:prstGeom>
        </p:spPr>
      </p:pic>
      <p:sp>
        <p:nvSpPr>
          <p:cNvPr id="17" name="TextBox 16"/>
          <p:cNvSpPr txBox="1"/>
          <p:nvPr/>
        </p:nvSpPr>
        <p:spPr>
          <a:xfrm>
            <a:off x="6756406" y="6096001"/>
            <a:ext cx="2180769" cy="338554"/>
          </a:xfrm>
          <a:prstGeom prst="rect">
            <a:avLst/>
          </a:prstGeom>
          <a:solidFill>
            <a:schemeClr val="bg1"/>
          </a:solidFill>
        </p:spPr>
        <p:txBody>
          <a:bodyPr wrap="square" rtlCol="0">
            <a:spAutoFit/>
          </a:bodyPr>
          <a:lstStyle/>
          <a:p>
            <a:r>
              <a:rPr lang="en-US" sz="1600" b="1" spc="300" dirty="0">
                <a:solidFill>
                  <a:srgbClr val="F15933"/>
                </a:solidFill>
                <a:latin typeface="Arial" panose="020B0604020202020204" pitchFamily="34" charset="0"/>
                <a:cs typeface="Arial" panose="020B0604020202020204" pitchFamily="34" charset="0"/>
              </a:rPr>
              <a:t>LOCAL IMPACT</a:t>
            </a:r>
          </a:p>
        </p:txBody>
      </p:sp>
      <p:sp>
        <p:nvSpPr>
          <p:cNvPr id="7" name="Oval 6"/>
          <p:cNvSpPr/>
          <p:nvPr/>
        </p:nvSpPr>
        <p:spPr>
          <a:xfrm>
            <a:off x="7596909" y="3030046"/>
            <a:ext cx="1351523" cy="1235877"/>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ectangle 7"/>
          <p:cNvSpPr/>
          <p:nvPr/>
        </p:nvSpPr>
        <p:spPr>
          <a:xfrm>
            <a:off x="7767010" y="3030046"/>
            <a:ext cx="1021803" cy="1150608"/>
          </a:xfrm>
          <a:prstGeom prst="rect">
            <a:avLst/>
          </a:prstGeom>
          <a:blipFill dpi="0" rotWithShape="1">
            <a:blip r:embed="rId5">
              <a:extLst>
                <a:ext uri="{28A0092B-C50C-407E-A947-70E740481C1C}">
                  <a14:useLocalDpi xmlns:a14="http://schemas.microsoft.com/office/drawing/2010/main" val="0"/>
                </a:ext>
              </a:extLst>
            </a:blip>
            <a:srcRect/>
            <a:stretch>
              <a:fillRect l="-2763" t="16081" r="-2763" b="16081"/>
            </a:stretch>
          </a:blipFill>
        </p:spPr>
        <p:style>
          <a:lnRef idx="0">
            <a:schemeClr val="dk2">
              <a:shade val="80000"/>
              <a:hueOff val="0"/>
              <a:satOff val="0"/>
              <a:lumOff val="0"/>
              <a:alphaOff val="0"/>
            </a:schemeClr>
          </a:lnRef>
          <a:fillRef idx="1">
            <a:scrgbClr r="0" g="0" b="0"/>
          </a:fillRef>
          <a:effectRef idx="2">
            <a:schemeClr val="dk2">
              <a:tint val="40000"/>
              <a:hueOff val="0"/>
              <a:satOff val="0"/>
              <a:lumOff val="0"/>
              <a:alphaOff val="0"/>
            </a:schemeClr>
          </a:effectRef>
          <a:fontRef idx="minor">
            <a:schemeClr val="lt1">
              <a:hueOff val="0"/>
              <a:satOff val="0"/>
              <a:lumOff val="0"/>
              <a:alphaOff val="0"/>
            </a:schemeClr>
          </a:fontRef>
        </p:style>
      </p:sp>
      <p:sp>
        <p:nvSpPr>
          <p:cNvPr id="9" name="Oval 8"/>
          <p:cNvSpPr/>
          <p:nvPr/>
        </p:nvSpPr>
        <p:spPr>
          <a:xfrm>
            <a:off x="7615698" y="4618507"/>
            <a:ext cx="1247816" cy="1132420"/>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angle 9"/>
          <p:cNvSpPr/>
          <p:nvPr/>
        </p:nvSpPr>
        <p:spPr>
          <a:xfrm>
            <a:off x="7662288" y="4545470"/>
            <a:ext cx="1088212" cy="1351682"/>
          </a:xfrm>
          <a:prstGeom prst="rect">
            <a:avLst/>
          </a:prstGeom>
          <a:blipFill dpi="0" rotWithShape="1">
            <a:blip r:embed="rId6">
              <a:biLevel thresh="50000"/>
              <a:extLst>
                <a:ext uri="{28A0092B-C50C-407E-A947-70E740481C1C}">
                  <a14:useLocalDpi xmlns:a14="http://schemas.microsoft.com/office/drawing/2010/main" val="0"/>
                </a:ext>
              </a:extLst>
            </a:blip>
            <a:srcRect/>
            <a:stretch>
              <a:fillRect l="4191" t="20178" r="4191" b="20178"/>
            </a:stretch>
          </a:blipFill>
        </p:spPr>
        <p:style>
          <a:lnRef idx="0">
            <a:schemeClr val="dk2">
              <a:shade val="80000"/>
              <a:hueOff val="0"/>
              <a:satOff val="0"/>
              <a:lumOff val="0"/>
              <a:alphaOff val="0"/>
            </a:schemeClr>
          </a:lnRef>
          <a:fillRef idx="1">
            <a:scrgbClr r="0" g="0" b="0"/>
          </a:fillRef>
          <a:effectRef idx="2">
            <a:schemeClr val="dk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2448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068"/>
            <a:ext cx="7886700" cy="1039131"/>
          </a:xfrm>
        </p:spPr>
        <p:txBody>
          <a:bodyPr>
            <a:normAutofit fontScale="90000"/>
          </a:bodyPr>
          <a:lstStyle/>
          <a:p>
            <a:r>
              <a:rPr lang="en-US" dirty="0"/>
              <a:t>Reviewing and Sharing Goals</a:t>
            </a:r>
          </a:p>
        </p:txBody>
      </p:sp>
      <p:sp>
        <p:nvSpPr>
          <p:cNvPr id="3" name="Content Placeholder 2"/>
          <p:cNvSpPr>
            <a:spLocks noGrp="1"/>
          </p:cNvSpPr>
          <p:nvPr>
            <p:ph idx="1"/>
          </p:nvPr>
        </p:nvSpPr>
        <p:spPr>
          <a:xfrm>
            <a:off x="628650" y="1534886"/>
            <a:ext cx="7886700" cy="4074029"/>
          </a:xfrm>
        </p:spPr>
        <p:txBody>
          <a:bodyPr>
            <a:normAutofit fontScale="92500" lnSpcReduction="20000"/>
          </a:bodyPr>
          <a:lstStyle/>
          <a:p>
            <a:r>
              <a:rPr lang="en-US" sz="2400" dirty="0">
                <a:solidFill>
                  <a:srgbClr val="0E5D95"/>
                </a:solidFill>
              </a:rPr>
              <a:t>Certification Directors:</a:t>
            </a:r>
          </a:p>
          <a:p>
            <a:pPr lvl="1"/>
            <a:r>
              <a:rPr lang="en-US" dirty="0"/>
              <a:t>Set a goal for increased certification scholarship winners from your chapter/council </a:t>
            </a:r>
          </a:p>
          <a:p>
            <a:endParaRPr lang="en-US" sz="2400" dirty="0">
              <a:solidFill>
                <a:srgbClr val="8F9C39"/>
              </a:solidFill>
            </a:endParaRPr>
          </a:p>
          <a:p>
            <a:r>
              <a:rPr lang="en-US" sz="2400" dirty="0">
                <a:solidFill>
                  <a:srgbClr val="F15933"/>
                </a:solidFill>
              </a:rPr>
              <a:t>Foundation Directors:</a:t>
            </a:r>
          </a:p>
          <a:p>
            <a:pPr lvl="1"/>
            <a:r>
              <a:rPr lang="en-US" dirty="0"/>
              <a:t>Set chapter/council goals to achieve SHRM Foundation recognition </a:t>
            </a:r>
          </a:p>
          <a:p>
            <a:endParaRPr lang="en-US" sz="2400" dirty="0"/>
          </a:p>
          <a:p>
            <a:r>
              <a:rPr lang="en-US" sz="2400" dirty="0">
                <a:solidFill>
                  <a:srgbClr val="8F9C39"/>
                </a:solidFill>
              </a:rPr>
              <a:t>Diversity/Workforce Readiness Directors:</a:t>
            </a:r>
          </a:p>
          <a:p>
            <a:pPr lvl="1"/>
            <a:r>
              <a:rPr lang="en-US" dirty="0"/>
              <a:t>Earn your chapter/council the Aging Workforce Partner digital badge</a:t>
            </a:r>
          </a:p>
          <a:p>
            <a:pPr lvl="1"/>
            <a:endParaRPr lang="en-US" sz="2000" dirty="0"/>
          </a:p>
          <a:p>
            <a:endParaRPr lang="en-US" sz="2400" dirty="0"/>
          </a:p>
        </p:txBody>
      </p:sp>
    </p:spTree>
    <p:extLst>
      <p:ext uri="{BB962C8B-B14F-4D97-AF65-F5344CB8AC3E}">
        <p14:creationId xmlns:p14="http://schemas.microsoft.com/office/powerpoint/2010/main" val="373761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641291"/>
            <a:ext cx="7772400" cy="1071351"/>
          </a:xfrm>
        </p:spPr>
        <p:txBody>
          <a:bodyPr>
            <a:normAutofit/>
          </a:bodyPr>
          <a:lstStyle/>
          <a:p>
            <a:r>
              <a:rPr lang="en-US" dirty="0"/>
              <a:t>The Aging Workforce</a:t>
            </a:r>
          </a:p>
        </p:txBody>
      </p:sp>
      <p:sp>
        <p:nvSpPr>
          <p:cNvPr id="3" name="Subtitle 2"/>
          <p:cNvSpPr>
            <a:spLocks noGrp="1"/>
          </p:cNvSpPr>
          <p:nvPr>
            <p:ph type="subTitle" idx="1"/>
          </p:nvPr>
        </p:nvSpPr>
        <p:spPr>
          <a:xfrm>
            <a:off x="457200" y="5714017"/>
            <a:ext cx="6400800" cy="527628"/>
          </a:xfrm>
        </p:spPr>
        <p:txBody>
          <a:bodyPr/>
          <a:lstStyle/>
          <a:p>
            <a:r>
              <a:rPr lang="en-US" dirty="0">
                <a:solidFill>
                  <a:srgbClr val="7F7F7F"/>
                </a:solidFill>
                <a:latin typeface="Franklin Gothic Book"/>
                <a:cs typeface="Franklin Gothic Book"/>
              </a:rPr>
              <a:t>Tools &amp; Strategies for Your Organization</a:t>
            </a:r>
          </a:p>
        </p:txBody>
      </p:sp>
    </p:spTree>
    <p:extLst>
      <p:ext uri="{BB962C8B-B14F-4D97-AF65-F5344CB8AC3E}">
        <p14:creationId xmlns:p14="http://schemas.microsoft.com/office/powerpoint/2010/main" val="291011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8396" y="4641292"/>
            <a:ext cx="3790765" cy="846620"/>
          </a:xfrm>
        </p:spPr>
        <p:txBody>
          <a:bodyPr/>
          <a:lstStyle/>
          <a:p>
            <a:r>
              <a:rPr lang="en-US" dirty="0"/>
              <a:t>SURVEY!!!!!</a:t>
            </a:r>
          </a:p>
        </p:txBody>
      </p:sp>
    </p:spTree>
    <p:extLst>
      <p:ext uri="{BB962C8B-B14F-4D97-AF65-F5344CB8AC3E}">
        <p14:creationId xmlns:p14="http://schemas.microsoft.com/office/powerpoint/2010/main" val="17662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Reality: </a:t>
            </a:r>
            <a:br>
              <a:rPr lang="en-US" dirty="0"/>
            </a:br>
            <a:r>
              <a:rPr lang="en-US" dirty="0"/>
              <a:t>Why This Matters</a:t>
            </a:r>
          </a:p>
        </p:txBody>
      </p:sp>
      <p:sp>
        <p:nvSpPr>
          <p:cNvPr id="4" name="Content Placeholder 3"/>
          <p:cNvSpPr>
            <a:spLocks noGrp="1"/>
          </p:cNvSpPr>
          <p:nvPr>
            <p:ph idx="1"/>
          </p:nvPr>
        </p:nvSpPr>
        <p:spPr>
          <a:xfrm>
            <a:off x="457200" y="1807285"/>
            <a:ext cx="8229600" cy="4862456"/>
          </a:xfrm>
        </p:spPr>
        <p:txBody>
          <a:bodyPr>
            <a:normAutofit fontScale="55000" lnSpcReduction="20000"/>
          </a:bodyPr>
          <a:lstStyle/>
          <a:p>
            <a:r>
              <a:rPr lang="en-US" dirty="0"/>
              <a:t>35% of U.S. labor force participants will be age 50+ in 2022. (</a:t>
            </a:r>
            <a:r>
              <a:rPr lang="en-US" i="1" dirty="0"/>
              <a:t>Up from 25% in 2002.)</a:t>
            </a:r>
            <a:br>
              <a:rPr lang="en-US" i="1" dirty="0"/>
            </a:br>
            <a:endParaRPr lang="en-US" i="1" dirty="0"/>
          </a:p>
          <a:p>
            <a:r>
              <a:rPr lang="en-US" dirty="0"/>
              <a:t>45% of unemployed people age 55 to 64 report being unemployed long-term, 27+ weeks (vs. 33% of unemployed 25-34 year-olds)</a:t>
            </a:r>
            <a:br>
              <a:rPr lang="en-US" dirty="0"/>
            </a:br>
            <a:endParaRPr lang="en-US" dirty="0"/>
          </a:p>
          <a:p>
            <a:r>
              <a:rPr lang="en-US" dirty="0"/>
              <a:t>10,000 Baby Boomers turn 65 every day</a:t>
            </a:r>
            <a:br>
              <a:rPr lang="en-US" dirty="0"/>
            </a:br>
            <a:endParaRPr lang="en-US" dirty="0"/>
          </a:p>
          <a:p>
            <a:r>
              <a:rPr lang="en-US" dirty="0"/>
              <a:t>Some industries hit hard by Boomer retirements/skills gap: </a:t>
            </a:r>
          </a:p>
          <a:p>
            <a:pPr lvl="1"/>
            <a:r>
              <a:rPr lang="en-US" dirty="0"/>
              <a:t>Educational institutions</a:t>
            </a:r>
          </a:p>
          <a:p>
            <a:pPr lvl="1"/>
            <a:r>
              <a:rPr lang="en-US" dirty="0"/>
              <a:t>Government</a:t>
            </a:r>
          </a:p>
          <a:p>
            <a:pPr lvl="1"/>
            <a:r>
              <a:rPr lang="en-US" dirty="0"/>
              <a:t>Health care</a:t>
            </a:r>
          </a:p>
          <a:p>
            <a:pPr lvl="1"/>
            <a:r>
              <a:rPr lang="en-US" dirty="0"/>
              <a:t>Oil and gas</a:t>
            </a:r>
          </a:p>
          <a:p>
            <a:pPr lvl="1"/>
            <a:r>
              <a:rPr lang="en-US" dirty="0"/>
              <a:t>Manufacturing</a:t>
            </a:r>
          </a:p>
          <a:p>
            <a:endParaRPr lang="en-US" dirty="0"/>
          </a:p>
          <a:p>
            <a:r>
              <a:rPr lang="en-US" i="1" dirty="0">
                <a:solidFill>
                  <a:srgbClr val="C00000"/>
                </a:solidFill>
              </a:rPr>
              <a:t>How will this affect your workplace? Does your organization have a strategy to recruit, retain and engage these workers? </a:t>
            </a:r>
            <a:br>
              <a:rPr lang="en-US" i="1" dirty="0">
                <a:solidFill>
                  <a:srgbClr val="C00000"/>
                </a:solidFill>
              </a:rPr>
            </a:br>
            <a:endParaRPr lang="en-US" i="1" dirty="0">
              <a:solidFill>
                <a:srgbClr val="C00000"/>
              </a:solidFill>
            </a:endParaRPr>
          </a:p>
          <a:p>
            <a:endParaRPr lang="en-US" dirty="0"/>
          </a:p>
          <a:p>
            <a:endParaRPr lang="en-US" dirty="0"/>
          </a:p>
        </p:txBody>
      </p:sp>
      <p:sp>
        <p:nvSpPr>
          <p:cNvPr id="3" name="Slide Number Placeholder 2"/>
          <p:cNvSpPr>
            <a:spLocks noGrp="1"/>
          </p:cNvSpPr>
          <p:nvPr>
            <p:ph type="sldNum" sz="quarter" idx="12"/>
          </p:nvPr>
        </p:nvSpPr>
        <p:spPr/>
        <p:txBody>
          <a:bodyPr/>
          <a:lstStyle/>
          <a:p>
            <a:fld id="{8DC6E24F-D495-944C-8863-5F148EB94B0E}" type="slidenum">
              <a:rPr lang="en-US" smtClean="0"/>
              <a:t>14</a:t>
            </a:fld>
            <a:endParaRPr lang="en-US"/>
          </a:p>
        </p:txBody>
      </p:sp>
    </p:spTree>
    <p:extLst>
      <p:ext uri="{BB962C8B-B14F-4D97-AF65-F5344CB8AC3E}">
        <p14:creationId xmlns:p14="http://schemas.microsoft.com/office/powerpoint/2010/main" val="124527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85" y="185861"/>
            <a:ext cx="6517217" cy="1143000"/>
          </a:xfrm>
        </p:spPr>
        <p:txBody>
          <a:bodyPr/>
          <a:lstStyle/>
          <a:p>
            <a:r>
              <a:rPr lang="en-US" dirty="0"/>
              <a:t>Survey Results</a:t>
            </a:r>
          </a:p>
        </p:txBody>
      </p:sp>
      <p:sp>
        <p:nvSpPr>
          <p:cNvPr id="5" name="Text Placeholder 4"/>
          <p:cNvSpPr>
            <a:spLocks noGrp="1"/>
          </p:cNvSpPr>
          <p:nvPr>
            <p:ph type="body" sz="quarter" idx="3"/>
          </p:nvPr>
        </p:nvSpPr>
        <p:spPr>
          <a:xfrm>
            <a:off x="2070500" y="1535113"/>
            <a:ext cx="4041775" cy="639762"/>
          </a:xfrm>
        </p:spPr>
        <p:txBody>
          <a:bodyPr/>
          <a:lstStyle/>
          <a:p>
            <a:r>
              <a:rPr lang="en-US" dirty="0"/>
              <a:t>SHRM Survey Results</a:t>
            </a:r>
          </a:p>
        </p:txBody>
      </p:sp>
      <p:sp>
        <p:nvSpPr>
          <p:cNvPr id="6" name="Content Placeholder 5"/>
          <p:cNvSpPr>
            <a:spLocks noGrp="1"/>
          </p:cNvSpPr>
          <p:nvPr>
            <p:ph sz="quarter" idx="4"/>
          </p:nvPr>
        </p:nvSpPr>
        <p:spPr>
          <a:xfrm>
            <a:off x="834501" y="2467521"/>
            <a:ext cx="6977849" cy="3951288"/>
          </a:xfrm>
        </p:spPr>
        <p:txBody>
          <a:bodyPr/>
          <a:lstStyle/>
          <a:p>
            <a:pPr>
              <a:buFont typeface="Wingdings" panose="05000000000000000000" pitchFamily="2" charset="2"/>
              <a:buChar char="Ø"/>
            </a:pPr>
            <a:r>
              <a:rPr lang="en-US" dirty="0"/>
              <a:t>58% have identified   future workforce needs </a:t>
            </a:r>
          </a:p>
          <a:p>
            <a:pPr>
              <a:buFont typeface="Wingdings" panose="05000000000000000000" pitchFamily="2" charset="2"/>
              <a:buChar char="Ø"/>
            </a:pPr>
            <a:r>
              <a:rPr lang="en-US" dirty="0"/>
              <a:t>52% have identified potential skills gaps in the next 1-2 years </a:t>
            </a:r>
          </a:p>
          <a:p>
            <a:pPr>
              <a:buFont typeface="Wingdings" panose="05000000000000000000" pitchFamily="2" charset="2"/>
              <a:buChar char="Ø"/>
            </a:pPr>
            <a:r>
              <a:rPr lang="en-US" dirty="0"/>
              <a:t>35% have analyzed the impact of workers aged 55+ leaving their organization in the next  1-2 years.</a:t>
            </a:r>
          </a:p>
        </p:txBody>
      </p:sp>
      <p:sp>
        <p:nvSpPr>
          <p:cNvPr id="7" name="Slide Number Placeholder 6"/>
          <p:cNvSpPr>
            <a:spLocks noGrp="1"/>
          </p:cNvSpPr>
          <p:nvPr>
            <p:ph type="sldNum" sz="quarter" idx="12"/>
          </p:nvPr>
        </p:nvSpPr>
        <p:spPr/>
        <p:txBody>
          <a:bodyPr/>
          <a:lstStyle/>
          <a:p>
            <a:fld id="{8DC6E24F-D495-944C-8863-5F148EB94B0E}" type="slidenum">
              <a:rPr lang="en-US" smtClean="0"/>
              <a:t>15</a:t>
            </a:fld>
            <a:endParaRPr lang="en-US"/>
          </a:p>
        </p:txBody>
      </p:sp>
    </p:spTree>
    <p:extLst>
      <p:ext uri="{BB962C8B-B14F-4D97-AF65-F5344CB8AC3E}">
        <p14:creationId xmlns:p14="http://schemas.microsoft.com/office/powerpoint/2010/main" val="180244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Dispelling the Myths</a:t>
            </a:r>
          </a:p>
        </p:txBody>
      </p:sp>
      <p:sp>
        <p:nvSpPr>
          <p:cNvPr id="4" name="Content Placeholder 3"/>
          <p:cNvSpPr>
            <a:spLocks noGrp="1"/>
          </p:cNvSpPr>
          <p:nvPr>
            <p:ph idx="1"/>
          </p:nvPr>
        </p:nvSpPr>
        <p:spPr/>
        <p:txBody>
          <a:bodyPr>
            <a:normAutofit fontScale="85000" lnSpcReduction="10000"/>
          </a:bodyPr>
          <a:lstStyle/>
          <a:p>
            <a:pPr marL="0" indent="0">
              <a:buNone/>
            </a:pPr>
            <a:r>
              <a:rPr lang="en-US" dirty="0"/>
              <a:t>Mature workers (age 50+)…</a:t>
            </a:r>
            <a:br>
              <a:rPr lang="en-US" dirty="0"/>
            </a:br>
            <a:endParaRPr lang="en-US" dirty="0"/>
          </a:p>
          <a:p>
            <a:r>
              <a:rPr lang="en-US" dirty="0">
                <a:solidFill>
                  <a:srgbClr val="C00000"/>
                </a:solidFill>
              </a:rPr>
              <a:t>Do not cost significantly more </a:t>
            </a:r>
          </a:p>
          <a:p>
            <a:pPr lvl="1"/>
            <a:r>
              <a:rPr lang="en-US" dirty="0"/>
              <a:t>Fewer organizations base salary on seniority/years of service than in the past</a:t>
            </a:r>
          </a:p>
          <a:p>
            <a:r>
              <a:rPr lang="en-US" dirty="0">
                <a:solidFill>
                  <a:srgbClr val="C00000"/>
                </a:solidFill>
              </a:rPr>
              <a:t>Are more engaged</a:t>
            </a:r>
          </a:p>
          <a:p>
            <a:pPr lvl="1"/>
            <a:r>
              <a:rPr lang="en-US" dirty="0"/>
              <a:t>65% for workers 55+ </a:t>
            </a:r>
          </a:p>
          <a:p>
            <a:pPr lvl="1"/>
            <a:r>
              <a:rPr lang="en-US" dirty="0"/>
              <a:t>58% to 60% for younger workers</a:t>
            </a:r>
          </a:p>
          <a:p>
            <a:r>
              <a:rPr lang="en-US" dirty="0">
                <a:solidFill>
                  <a:srgbClr val="C00000"/>
                </a:solidFill>
              </a:rPr>
              <a:t>Are more loyal &amp; less likely to leave after training</a:t>
            </a:r>
          </a:p>
          <a:p>
            <a:pPr lvl="1"/>
            <a:r>
              <a:rPr lang="en-US" dirty="0"/>
              <a:t>Unplanned turnover is often greater among </a:t>
            </a:r>
            <a:r>
              <a:rPr lang="en-US" dirty="0" err="1"/>
              <a:t>Millenials</a:t>
            </a:r>
            <a:r>
              <a:rPr lang="en-US" dirty="0"/>
              <a:t> than Boomers</a:t>
            </a:r>
          </a:p>
          <a:p>
            <a:endParaRPr lang="en-US" dirty="0"/>
          </a:p>
          <a:p>
            <a:endParaRPr lang="en-US" dirty="0"/>
          </a:p>
        </p:txBody>
      </p:sp>
      <p:sp>
        <p:nvSpPr>
          <p:cNvPr id="3" name="Slide Number Placeholder 2"/>
          <p:cNvSpPr>
            <a:spLocks noGrp="1"/>
          </p:cNvSpPr>
          <p:nvPr>
            <p:ph type="sldNum" sz="quarter" idx="12"/>
          </p:nvPr>
        </p:nvSpPr>
        <p:spPr/>
        <p:txBody>
          <a:bodyPr/>
          <a:lstStyle/>
          <a:p>
            <a:fld id="{8DC6E24F-D495-944C-8863-5F148EB94B0E}" type="slidenum">
              <a:rPr lang="en-US" smtClean="0"/>
              <a:t>16</a:t>
            </a:fld>
            <a:endParaRPr lang="en-US"/>
          </a:p>
        </p:txBody>
      </p:sp>
    </p:spTree>
    <p:extLst>
      <p:ext uri="{BB962C8B-B14F-4D97-AF65-F5344CB8AC3E}">
        <p14:creationId xmlns:p14="http://schemas.microsoft.com/office/powerpoint/2010/main" val="103248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 5 Advantages of </a:t>
            </a:r>
            <a:br>
              <a:rPr lang="en-US" dirty="0"/>
            </a:br>
            <a:r>
              <a:rPr lang="en-US" dirty="0"/>
              <a:t>Older Workers</a:t>
            </a:r>
          </a:p>
        </p:txBody>
      </p:sp>
      <p:sp>
        <p:nvSpPr>
          <p:cNvPr id="3" name="Content Placeholder 2"/>
          <p:cNvSpPr>
            <a:spLocks noGrp="1"/>
          </p:cNvSpPr>
          <p:nvPr>
            <p:ph idx="1"/>
          </p:nvPr>
        </p:nvSpPr>
        <p:spPr>
          <a:xfrm>
            <a:off x="457200" y="1731981"/>
            <a:ext cx="8229600" cy="4394182"/>
          </a:xfrm>
        </p:spPr>
        <p:txBody>
          <a:bodyPr>
            <a:normAutofit lnSpcReduction="10000"/>
          </a:bodyPr>
          <a:lstStyle/>
          <a:p>
            <a:r>
              <a:rPr lang="en-US" dirty="0">
                <a:solidFill>
                  <a:srgbClr val="7F7F7F"/>
                </a:solidFill>
              </a:rPr>
              <a:t>77% -- More work experience/knowledge</a:t>
            </a:r>
          </a:p>
          <a:p>
            <a:r>
              <a:rPr lang="en-US" dirty="0">
                <a:solidFill>
                  <a:srgbClr val="7F7F7F"/>
                </a:solidFill>
              </a:rPr>
              <a:t>71% -- More maturity/professionalism</a:t>
            </a:r>
          </a:p>
          <a:p>
            <a:r>
              <a:rPr lang="en-US" dirty="0">
                <a:solidFill>
                  <a:srgbClr val="7F7F7F"/>
                </a:solidFill>
              </a:rPr>
              <a:t>70% -- Stronger work ethic</a:t>
            </a:r>
          </a:p>
          <a:p>
            <a:r>
              <a:rPr lang="en-US" dirty="0">
                <a:solidFill>
                  <a:srgbClr val="7F7F7F"/>
                </a:solidFill>
              </a:rPr>
              <a:t>63% -- Ability to serve as mentors to              				younger workers</a:t>
            </a:r>
          </a:p>
          <a:p>
            <a:r>
              <a:rPr lang="en-US" dirty="0">
                <a:solidFill>
                  <a:srgbClr val="7F7F7F"/>
                </a:solidFill>
              </a:rPr>
              <a:t>59% -- More reliability</a:t>
            </a:r>
          </a:p>
          <a:p>
            <a:pPr marL="0" indent="0">
              <a:buNone/>
            </a:pPr>
            <a:endParaRPr lang="en-US" b="1" dirty="0"/>
          </a:p>
          <a:p>
            <a:pPr marL="0" indent="0">
              <a:buNone/>
            </a:pPr>
            <a:r>
              <a:rPr lang="en-US" sz="2400" dirty="0"/>
              <a:t>Source:  </a:t>
            </a:r>
            <a:r>
              <a:rPr lang="en-US" sz="2400" i="1" dirty="0"/>
              <a:t>SHRM Preparing for an Aging Workforce Survey</a:t>
            </a:r>
          </a:p>
          <a:p>
            <a:pPr marL="0" indent="0">
              <a:buNone/>
            </a:pPr>
            <a:endParaRPr lang="en-US" dirty="0">
              <a:solidFill>
                <a:srgbClr val="7F7F7F"/>
              </a:solidFill>
            </a:endParaRPr>
          </a:p>
        </p:txBody>
      </p:sp>
      <p:sp>
        <p:nvSpPr>
          <p:cNvPr id="4" name="Slide Number Placeholder 3"/>
          <p:cNvSpPr>
            <a:spLocks noGrp="1"/>
          </p:cNvSpPr>
          <p:nvPr>
            <p:ph type="sldNum" sz="quarter" idx="12"/>
          </p:nvPr>
        </p:nvSpPr>
        <p:spPr/>
        <p:txBody>
          <a:bodyPr/>
          <a:lstStyle/>
          <a:p>
            <a:fld id="{8DC6E24F-D495-944C-8863-5F148EB94B0E}" type="slidenum">
              <a:rPr lang="en-US" smtClean="0"/>
              <a:t>17</a:t>
            </a:fld>
            <a:endParaRPr lang="en-US"/>
          </a:p>
        </p:txBody>
      </p:sp>
    </p:spTree>
    <p:extLst>
      <p:ext uri="{BB962C8B-B14F-4D97-AF65-F5344CB8AC3E}">
        <p14:creationId xmlns:p14="http://schemas.microsoft.com/office/powerpoint/2010/main" val="339207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of a Mature Worker Strategy</a:t>
            </a:r>
          </a:p>
        </p:txBody>
      </p:sp>
      <p:sp>
        <p:nvSpPr>
          <p:cNvPr id="3" name="Content Placeholder 2"/>
          <p:cNvSpPr>
            <a:spLocks noGrp="1"/>
          </p:cNvSpPr>
          <p:nvPr>
            <p:ph idx="1"/>
          </p:nvPr>
        </p:nvSpPr>
        <p:spPr>
          <a:xfrm>
            <a:off x="457200" y="1796527"/>
            <a:ext cx="8229600" cy="4329636"/>
          </a:xfrm>
        </p:spPr>
        <p:txBody>
          <a:bodyPr/>
          <a:lstStyle/>
          <a:p>
            <a:r>
              <a:rPr lang="en-US" dirty="0"/>
              <a:t>Retain and engage older workers as long as possible </a:t>
            </a:r>
          </a:p>
          <a:p>
            <a:r>
              <a:rPr lang="en-US" dirty="0"/>
              <a:t>Transfer their knowledge to younger employees </a:t>
            </a:r>
          </a:p>
          <a:p>
            <a:r>
              <a:rPr lang="en-US" dirty="0"/>
              <a:t>Leverage their skills after they retire </a:t>
            </a:r>
          </a:p>
          <a:p>
            <a:r>
              <a:rPr lang="en-US" dirty="0"/>
              <a:t>Recruit older talent from outside</a:t>
            </a:r>
          </a:p>
          <a:p>
            <a:endParaRPr lang="en-US" dirty="0"/>
          </a:p>
        </p:txBody>
      </p:sp>
      <p:sp>
        <p:nvSpPr>
          <p:cNvPr id="4" name="Slide Number Placeholder 3"/>
          <p:cNvSpPr>
            <a:spLocks noGrp="1"/>
          </p:cNvSpPr>
          <p:nvPr>
            <p:ph type="sldNum" sz="quarter" idx="12"/>
          </p:nvPr>
        </p:nvSpPr>
        <p:spPr/>
        <p:txBody>
          <a:bodyPr/>
          <a:lstStyle/>
          <a:p>
            <a:fld id="{8DC6E24F-D495-944C-8863-5F148EB94B0E}" type="slidenum">
              <a:rPr lang="en-US" smtClean="0"/>
              <a:t>18</a:t>
            </a:fld>
            <a:endParaRPr lang="en-US"/>
          </a:p>
        </p:txBody>
      </p:sp>
    </p:spTree>
    <p:extLst>
      <p:ext uri="{BB962C8B-B14F-4D97-AF65-F5344CB8AC3E}">
        <p14:creationId xmlns:p14="http://schemas.microsoft.com/office/powerpoint/2010/main" val="1310246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a:t>
            </a:r>
          </a:p>
        </p:txBody>
      </p:sp>
      <p:sp>
        <p:nvSpPr>
          <p:cNvPr id="3" name="Content Placeholder 2"/>
          <p:cNvSpPr>
            <a:spLocks noGrp="1"/>
          </p:cNvSpPr>
          <p:nvPr>
            <p:ph idx="1"/>
          </p:nvPr>
        </p:nvSpPr>
        <p:spPr/>
        <p:txBody>
          <a:bodyPr/>
          <a:lstStyle/>
          <a:p>
            <a:pPr marL="514350" indent="-514350">
              <a:buFont typeface="+mj-lt"/>
              <a:buAutoNum type="arabicPeriod"/>
            </a:pPr>
            <a:r>
              <a:rPr lang="en-US" b="1" dirty="0"/>
              <a:t>Build the business case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46" y="2382377"/>
            <a:ext cx="6978046" cy="3743786"/>
          </a:xfrm>
          <a:prstGeom prst="rect">
            <a:avLst/>
          </a:prstGeom>
        </p:spPr>
      </p:pic>
      <p:sp>
        <p:nvSpPr>
          <p:cNvPr id="6" name="Slide Number Placeholder 5"/>
          <p:cNvSpPr>
            <a:spLocks noGrp="1"/>
          </p:cNvSpPr>
          <p:nvPr>
            <p:ph type="sldNum" sz="quarter" idx="12"/>
          </p:nvPr>
        </p:nvSpPr>
        <p:spPr/>
        <p:txBody>
          <a:bodyPr/>
          <a:lstStyle/>
          <a:p>
            <a:fld id="{8DC6E24F-D495-944C-8863-5F148EB94B0E}" type="slidenum">
              <a:rPr lang="en-US" smtClean="0"/>
              <a:t>19</a:t>
            </a:fld>
            <a:endParaRPr lang="en-US"/>
          </a:p>
        </p:txBody>
      </p:sp>
    </p:spTree>
    <p:extLst>
      <p:ext uri="{BB962C8B-B14F-4D97-AF65-F5344CB8AC3E}">
        <p14:creationId xmlns:p14="http://schemas.microsoft.com/office/powerpoint/2010/main" val="173437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069"/>
            <a:ext cx="7886700" cy="1325563"/>
          </a:xfrm>
        </p:spPr>
        <p:txBody>
          <a:bodyPr/>
          <a:lstStyle/>
          <a:p>
            <a:r>
              <a:rPr lang="en-US" dirty="0"/>
              <a:t>Our Purpose and Vision</a:t>
            </a:r>
          </a:p>
        </p:txBody>
      </p:sp>
      <p:sp>
        <p:nvSpPr>
          <p:cNvPr id="3" name="Content Placeholder 2"/>
          <p:cNvSpPr>
            <a:spLocks noGrp="1"/>
          </p:cNvSpPr>
          <p:nvPr>
            <p:ph idx="1"/>
          </p:nvPr>
        </p:nvSpPr>
        <p:spPr>
          <a:xfrm>
            <a:off x="628650" y="1836914"/>
            <a:ext cx="7985263" cy="3897842"/>
          </a:xfrm>
        </p:spPr>
        <p:txBody>
          <a:bodyPr>
            <a:normAutofit fontScale="77500" lnSpcReduction="20000"/>
          </a:bodyPr>
          <a:lstStyle/>
          <a:p>
            <a:pPr marL="0" indent="0">
              <a:lnSpc>
                <a:spcPct val="120000"/>
              </a:lnSpc>
              <a:buNone/>
            </a:pPr>
            <a:r>
              <a:rPr lang="en-US" b="1" dirty="0"/>
              <a:t>New Purpose: </a:t>
            </a:r>
            <a:r>
              <a:rPr lang="en-US" dirty="0"/>
              <a:t>The SHRM Foundation is a </a:t>
            </a:r>
            <a:br>
              <a:rPr lang="en-US" dirty="0"/>
            </a:br>
            <a:r>
              <a:rPr lang="en-US" dirty="0"/>
              <a:t>values-based charity organization that champions workforce and workplace transformation and inspires HR professionals to make it happen.</a:t>
            </a:r>
          </a:p>
          <a:p>
            <a:pPr marL="0" indent="0">
              <a:lnSpc>
                <a:spcPct val="120000"/>
              </a:lnSpc>
              <a:buNone/>
            </a:pPr>
            <a:r>
              <a:rPr lang="en-US" dirty="0"/>
              <a:t> </a:t>
            </a:r>
            <a:endParaRPr lang="en-US" sz="1500" dirty="0"/>
          </a:p>
          <a:p>
            <a:pPr marL="0" indent="0">
              <a:lnSpc>
                <a:spcPct val="120000"/>
              </a:lnSpc>
              <a:buNone/>
            </a:pPr>
            <a:r>
              <a:rPr lang="en-US" b="1" dirty="0"/>
              <a:t>New Vision: </a:t>
            </a:r>
            <a:r>
              <a:rPr lang="en-US" dirty="0"/>
              <a:t>Empowered HR professionals building inclusive organizations where all employees thrive and organizations achieve success. </a:t>
            </a:r>
          </a:p>
          <a:p>
            <a:pPr marL="0" indent="0">
              <a:lnSpc>
                <a:spcPct val="120000"/>
              </a:lnSpc>
              <a:buNone/>
            </a:pPr>
            <a:endParaRPr lang="en-US" dirty="0"/>
          </a:p>
        </p:txBody>
      </p:sp>
    </p:spTree>
    <p:extLst>
      <p:ext uri="{BB962C8B-B14F-4D97-AF65-F5344CB8AC3E}">
        <p14:creationId xmlns:p14="http://schemas.microsoft.com/office/powerpoint/2010/main" val="266555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Take Action</a:t>
            </a:r>
          </a:p>
        </p:txBody>
      </p:sp>
      <p:sp>
        <p:nvSpPr>
          <p:cNvPr id="3" name="Content Placeholder 2"/>
          <p:cNvSpPr>
            <a:spLocks noGrp="1"/>
          </p:cNvSpPr>
          <p:nvPr>
            <p:ph sz="half" idx="1"/>
          </p:nvPr>
        </p:nvSpPr>
        <p:spPr/>
        <p:txBody>
          <a:bodyPr>
            <a:normAutofit/>
          </a:bodyPr>
          <a:lstStyle/>
          <a:p>
            <a:pPr marL="0" indent="0">
              <a:buNone/>
            </a:pPr>
            <a:r>
              <a:rPr lang="en-US" dirty="0"/>
              <a:t>2. </a:t>
            </a:r>
            <a:r>
              <a:rPr lang="en-US" b="1" dirty="0"/>
              <a:t>Assess the state of your aging workforce</a:t>
            </a:r>
          </a:p>
          <a:p>
            <a:r>
              <a:rPr lang="en-US" sz="2400" dirty="0"/>
              <a:t>Do you need to expand your workforce to meet business demand?</a:t>
            </a:r>
          </a:p>
          <a:p>
            <a:r>
              <a:rPr lang="en-US" sz="2400" dirty="0"/>
              <a:t>How many workers will be retiring in the next few years?	</a:t>
            </a:r>
          </a:p>
          <a:p>
            <a:r>
              <a:rPr lang="en-US" sz="2400" dirty="0"/>
              <a:t>How will you fill the gaps?</a:t>
            </a:r>
          </a:p>
          <a:p>
            <a:pPr marL="0" indent="0">
              <a:buNone/>
            </a:pPr>
            <a:r>
              <a:rPr lang="en-US" sz="2400" dirty="0"/>
              <a:t>  </a:t>
            </a:r>
          </a:p>
          <a:p>
            <a:endParaRPr lang="en-US" dirty="0"/>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2607" y="1417638"/>
            <a:ext cx="3614569" cy="4907197"/>
          </a:xfrm>
        </p:spPr>
      </p:pic>
      <p:sp>
        <p:nvSpPr>
          <p:cNvPr id="7" name="Slide Number Placeholder 6"/>
          <p:cNvSpPr>
            <a:spLocks noGrp="1"/>
          </p:cNvSpPr>
          <p:nvPr>
            <p:ph type="sldNum" sz="quarter" idx="12"/>
          </p:nvPr>
        </p:nvSpPr>
        <p:spPr/>
        <p:txBody>
          <a:bodyPr/>
          <a:lstStyle/>
          <a:p>
            <a:fld id="{8DC6E24F-D495-944C-8863-5F148EB94B0E}" type="slidenum">
              <a:rPr lang="en-US" smtClean="0"/>
              <a:t>20</a:t>
            </a:fld>
            <a:endParaRPr lang="en-US"/>
          </a:p>
        </p:txBody>
      </p:sp>
    </p:spTree>
    <p:extLst>
      <p:ext uri="{BB962C8B-B14F-4D97-AF65-F5344CB8AC3E}">
        <p14:creationId xmlns:p14="http://schemas.microsoft.com/office/powerpoint/2010/main" val="1172819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a:t>
            </a:r>
          </a:p>
        </p:txBody>
      </p:sp>
      <p:sp>
        <p:nvSpPr>
          <p:cNvPr id="3" name="Content Placeholder 2"/>
          <p:cNvSpPr>
            <a:spLocks noGrp="1"/>
          </p:cNvSpPr>
          <p:nvPr>
            <p:ph idx="1"/>
          </p:nvPr>
        </p:nvSpPr>
        <p:spPr/>
        <p:txBody>
          <a:bodyPr/>
          <a:lstStyle/>
          <a:p>
            <a:pPr marL="0" indent="0">
              <a:buNone/>
            </a:pPr>
            <a:r>
              <a:rPr lang="en-US" dirty="0"/>
              <a:t>3. </a:t>
            </a:r>
            <a:r>
              <a:rPr lang="en-US" b="1" dirty="0"/>
              <a:t>Recruit &amp; retain mature workers</a:t>
            </a:r>
          </a:p>
          <a:p>
            <a:pPr lvl="1"/>
            <a:r>
              <a:rPr lang="en-US" dirty="0"/>
              <a:t>Foster an inclusive, age-positive culture</a:t>
            </a:r>
          </a:p>
          <a:p>
            <a:pPr lvl="1"/>
            <a:r>
              <a:rPr lang="en-US" dirty="0"/>
              <a:t>Offer flexible work arrangements</a:t>
            </a:r>
          </a:p>
          <a:p>
            <a:pPr lvl="1"/>
            <a:r>
              <a:rPr lang="en-US" dirty="0"/>
              <a:t>Support health &amp; wellness</a:t>
            </a:r>
          </a:p>
          <a:p>
            <a:pPr lvl="1"/>
            <a:r>
              <a:rPr lang="en-US" dirty="0"/>
              <a:t>Provide caregiver support</a:t>
            </a:r>
          </a:p>
          <a:p>
            <a:pPr lvl="1"/>
            <a:r>
              <a:rPr lang="en-US" dirty="0"/>
              <a:t>Offer targeted skills training </a:t>
            </a:r>
          </a:p>
          <a:p>
            <a:endParaRPr lang="en-US" dirty="0"/>
          </a:p>
        </p:txBody>
      </p:sp>
      <p:sp>
        <p:nvSpPr>
          <p:cNvPr id="4" name="Slide Number Placeholder 3"/>
          <p:cNvSpPr>
            <a:spLocks noGrp="1"/>
          </p:cNvSpPr>
          <p:nvPr>
            <p:ph type="sldNum" sz="quarter" idx="12"/>
          </p:nvPr>
        </p:nvSpPr>
        <p:spPr/>
        <p:txBody>
          <a:bodyPr/>
          <a:lstStyle/>
          <a:p>
            <a:fld id="{8DC6E24F-D495-944C-8863-5F148EB94B0E}" type="slidenum">
              <a:rPr lang="en-US" smtClean="0"/>
              <a:t>21</a:t>
            </a:fld>
            <a:endParaRPr lang="en-US"/>
          </a:p>
        </p:txBody>
      </p:sp>
    </p:spTree>
    <p:extLst>
      <p:ext uri="{BB962C8B-B14F-4D97-AF65-F5344CB8AC3E}">
        <p14:creationId xmlns:p14="http://schemas.microsoft.com/office/powerpoint/2010/main" val="217154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 &amp; Tools</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077148" y="1213242"/>
            <a:ext cx="3506269" cy="4422821"/>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237" y="1968418"/>
            <a:ext cx="3532693" cy="431310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9983" y="2791973"/>
            <a:ext cx="3748867" cy="3861267"/>
          </a:xfrm>
          <a:prstGeom prst="rect">
            <a:avLst/>
          </a:prstGeom>
        </p:spPr>
      </p:pic>
      <p:sp>
        <p:nvSpPr>
          <p:cNvPr id="11" name="Slide Number Placeholder 10"/>
          <p:cNvSpPr>
            <a:spLocks noGrp="1"/>
          </p:cNvSpPr>
          <p:nvPr>
            <p:ph type="sldNum" sz="quarter" idx="12"/>
          </p:nvPr>
        </p:nvSpPr>
        <p:spPr/>
        <p:txBody>
          <a:bodyPr/>
          <a:lstStyle/>
          <a:p>
            <a:fld id="{8DC6E24F-D495-944C-8863-5F148EB94B0E}" type="slidenum">
              <a:rPr lang="en-US" smtClean="0"/>
              <a:t>22</a:t>
            </a:fld>
            <a:endParaRPr lang="en-US"/>
          </a:p>
        </p:txBody>
      </p:sp>
    </p:spTree>
    <p:extLst>
      <p:ext uri="{BB962C8B-B14F-4D97-AF65-F5344CB8AC3E}">
        <p14:creationId xmlns:p14="http://schemas.microsoft.com/office/powerpoint/2010/main" val="130839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Industry Reports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317" y="1549293"/>
            <a:ext cx="2761727" cy="374326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550" y="2851859"/>
            <a:ext cx="2736510" cy="373611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566" y="2042532"/>
            <a:ext cx="2731245" cy="3724979"/>
          </a:xfrm>
          <a:prstGeom prst="rect">
            <a:avLst/>
          </a:prstGeom>
        </p:spPr>
      </p:pic>
      <p:sp>
        <p:nvSpPr>
          <p:cNvPr id="7" name="TextBox 6"/>
          <p:cNvSpPr txBox="1"/>
          <p:nvPr/>
        </p:nvSpPr>
        <p:spPr>
          <a:xfrm>
            <a:off x="470945" y="5767511"/>
            <a:ext cx="2318273" cy="646331"/>
          </a:xfrm>
          <a:prstGeom prst="rect">
            <a:avLst/>
          </a:prstGeom>
          <a:noFill/>
        </p:spPr>
        <p:txBody>
          <a:bodyPr wrap="square" rtlCol="0">
            <a:spAutoFit/>
          </a:bodyPr>
          <a:lstStyle/>
          <a:p>
            <a:r>
              <a:rPr lang="en-US" u="sng" dirty="0">
                <a:solidFill>
                  <a:srgbClr val="0070C0"/>
                </a:solidFill>
                <a:hlinkClick r:id="rId6"/>
              </a:rPr>
              <a:t>http://www.shrm.org/agingworkforce</a:t>
            </a:r>
            <a:r>
              <a:rPr lang="en-US" dirty="0">
                <a:solidFill>
                  <a:srgbClr val="0070C0"/>
                </a:solidFill>
              </a:rPr>
              <a:t> </a:t>
            </a:r>
          </a:p>
        </p:txBody>
      </p:sp>
      <p:sp>
        <p:nvSpPr>
          <p:cNvPr id="8" name="Slide Number Placeholder 7"/>
          <p:cNvSpPr>
            <a:spLocks noGrp="1"/>
          </p:cNvSpPr>
          <p:nvPr>
            <p:ph type="sldNum" sz="quarter" idx="12"/>
          </p:nvPr>
        </p:nvSpPr>
        <p:spPr/>
        <p:txBody>
          <a:bodyPr/>
          <a:lstStyle/>
          <a:p>
            <a:fld id="{8DC6E24F-D495-944C-8863-5F148EB94B0E}" type="slidenum">
              <a:rPr lang="en-US" smtClean="0"/>
              <a:t>23</a:t>
            </a:fld>
            <a:endParaRPr lang="en-US"/>
          </a:p>
        </p:txBody>
      </p:sp>
    </p:spTree>
    <p:extLst>
      <p:ext uri="{BB962C8B-B14F-4D97-AF65-F5344CB8AC3E}">
        <p14:creationId xmlns:p14="http://schemas.microsoft.com/office/powerpoint/2010/main" val="16126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SHRM Foundation Resources</a:t>
            </a:r>
          </a:p>
        </p:txBody>
      </p:sp>
      <p:sp>
        <p:nvSpPr>
          <p:cNvPr id="3" name="Content Placeholder 2"/>
          <p:cNvSpPr>
            <a:spLocks noGrp="1"/>
          </p:cNvSpPr>
          <p:nvPr>
            <p:ph sz="half" idx="1"/>
          </p:nvPr>
        </p:nvSpPr>
        <p:spPr/>
        <p:txBody>
          <a:bodyPr>
            <a:normAutofit/>
          </a:bodyPr>
          <a:lstStyle/>
          <a:p>
            <a:r>
              <a:rPr lang="en-US" dirty="0"/>
              <a:t>Strategies and best practices from leading companies</a:t>
            </a:r>
          </a:p>
          <a:p>
            <a:r>
              <a:rPr lang="en-US" dirty="0"/>
              <a:t>Practical guidance for all size organizations</a:t>
            </a:r>
          </a:p>
          <a:p>
            <a:r>
              <a:rPr lang="en-US" dirty="0"/>
              <a:t>Executive briefings to share with managers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2099" y="1600199"/>
            <a:ext cx="3520193" cy="4525963"/>
          </a:xfrm>
        </p:spPr>
      </p:pic>
      <p:sp>
        <p:nvSpPr>
          <p:cNvPr id="4" name="Slide Number Placeholder 3"/>
          <p:cNvSpPr>
            <a:spLocks noGrp="1"/>
          </p:cNvSpPr>
          <p:nvPr>
            <p:ph type="sldNum" sz="quarter" idx="12"/>
          </p:nvPr>
        </p:nvSpPr>
        <p:spPr/>
        <p:txBody>
          <a:bodyPr/>
          <a:lstStyle/>
          <a:p>
            <a:fld id="{8DC6E24F-D495-944C-8863-5F148EB94B0E}" type="slidenum">
              <a:rPr lang="en-US" smtClean="0"/>
              <a:t>24</a:t>
            </a:fld>
            <a:endParaRPr lang="en-US"/>
          </a:p>
        </p:txBody>
      </p:sp>
    </p:spTree>
    <p:extLst>
      <p:ext uri="{BB962C8B-B14F-4D97-AF65-F5344CB8AC3E}">
        <p14:creationId xmlns:p14="http://schemas.microsoft.com/office/powerpoint/2010/main" val="111583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How Can State Director Assist? </a:t>
            </a:r>
          </a:p>
        </p:txBody>
      </p:sp>
      <p:sp>
        <p:nvSpPr>
          <p:cNvPr id="3" name="Content Placeholder 2"/>
          <p:cNvSpPr>
            <a:spLocks noGrp="1"/>
          </p:cNvSpPr>
          <p:nvPr>
            <p:ph idx="1"/>
          </p:nvPr>
        </p:nvSpPr>
        <p:spPr/>
        <p:txBody>
          <a:bodyPr>
            <a:normAutofit/>
          </a:bodyPr>
          <a:lstStyle/>
          <a:p>
            <a:pPr eaLnBrk="1" hangingPunct="1">
              <a:buFont typeface="Wingdings" panose="05000000000000000000" pitchFamily="2" charset="2"/>
              <a:buChar char="Ø"/>
            </a:pPr>
            <a:r>
              <a:rPr lang="en-US" altLang="en-US" dirty="0"/>
              <a:t>Refer to other Chapters for best practices</a:t>
            </a:r>
          </a:p>
          <a:p>
            <a:pPr eaLnBrk="1" hangingPunct="1">
              <a:buFont typeface="Wingdings" panose="05000000000000000000" pitchFamily="2" charset="2"/>
              <a:buChar char="Ø"/>
            </a:pPr>
            <a:r>
              <a:rPr lang="en-US" altLang="en-US" dirty="0"/>
              <a:t>Provide contacts of organizations that provide workforce readiness services</a:t>
            </a:r>
          </a:p>
          <a:p>
            <a:pPr eaLnBrk="1" hangingPunct="1">
              <a:buFont typeface="Wingdings" panose="05000000000000000000" pitchFamily="2" charset="2"/>
              <a:buChar char="Ø"/>
            </a:pPr>
            <a:r>
              <a:rPr lang="en-US" altLang="en-US" dirty="0"/>
              <a:t>Help with workforce readiness events in your chapter</a:t>
            </a:r>
          </a:p>
          <a:p>
            <a:pPr eaLnBrk="1" hangingPunct="1">
              <a:buFont typeface="Wingdings" panose="05000000000000000000" pitchFamily="2" charset="2"/>
              <a:buChar char="Ø"/>
            </a:pPr>
            <a:r>
              <a:rPr lang="en-US" altLang="en-US" dirty="0"/>
              <a:t>Serve as a liaison to SHRM </a:t>
            </a:r>
          </a:p>
        </p:txBody>
      </p:sp>
      <p:pic>
        <p:nvPicPr>
          <p:cNvPr id="7172" name="Picture 2" descr="http://nysshrm.org/site/file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562600"/>
            <a:ext cx="1266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88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SHRM (National) Webinars</a:t>
            </a:r>
          </a:p>
        </p:txBody>
      </p:sp>
      <p:sp>
        <p:nvSpPr>
          <p:cNvPr id="3" name="Content Placeholder 2"/>
          <p:cNvSpPr>
            <a:spLocks noGrp="1"/>
          </p:cNvSpPr>
          <p:nvPr>
            <p:ph idx="1"/>
          </p:nvPr>
        </p:nvSpPr>
        <p:spPr/>
        <p:txBody>
          <a:bodyPr/>
          <a:lstStyle/>
          <a:p>
            <a:pPr eaLnBrk="1" hangingPunct="1"/>
            <a:r>
              <a:rPr lang="en-US" altLang="en-US" dirty="0"/>
              <a:t>May 17, 2017 – webinar</a:t>
            </a:r>
          </a:p>
          <a:p>
            <a:pPr eaLnBrk="1" hangingPunct="1"/>
            <a:r>
              <a:rPr lang="en-US" altLang="en-US" dirty="0"/>
              <a:t>August 16, 2017 – webinar</a:t>
            </a:r>
          </a:p>
          <a:p>
            <a:pPr eaLnBrk="1" hangingPunct="1"/>
            <a:r>
              <a:rPr lang="en-US" altLang="en-US" dirty="0"/>
              <a:t>November 14, 2017 – webinar</a:t>
            </a:r>
          </a:p>
          <a:p>
            <a:pPr lvl="3"/>
            <a:r>
              <a:rPr lang="en-US" altLang="en-US" sz="2800" b="1" dirty="0"/>
              <a:t>All at 4pm!</a:t>
            </a:r>
          </a:p>
          <a:p>
            <a:pPr eaLnBrk="1" hangingPunct="1"/>
            <a:r>
              <a:rPr lang="en-US" altLang="en-US" dirty="0"/>
              <a:t>Refer to the Volunteer Leader Webcast Series on the VLRC for archived webcast/webinars for Core Leadership Areas</a:t>
            </a:r>
          </a:p>
        </p:txBody>
      </p:sp>
      <p:pic>
        <p:nvPicPr>
          <p:cNvPr id="8196" name="Picture 2" descr="http://nysshrm.org/site/file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5710238"/>
            <a:ext cx="1266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464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State Conference Calls</a:t>
            </a:r>
          </a:p>
        </p:txBody>
      </p:sp>
      <p:sp>
        <p:nvSpPr>
          <p:cNvPr id="3" name="Content Placeholder 2"/>
          <p:cNvSpPr>
            <a:spLocks noGrp="1"/>
          </p:cNvSpPr>
          <p:nvPr>
            <p:ph idx="1"/>
          </p:nvPr>
        </p:nvSpPr>
        <p:spPr/>
        <p:txBody>
          <a:bodyPr/>
          <a:lstStyle/>
          <a:p>
            <a:pPr eaLnBrk="1" hangingPunct="1"/>
            <a:r>
              <a:rPr lang="en-US" altLang="en-US" dirty="0"/>
              <a:t>Looking for feedback on the frequency (i.e. monthly, quarterly, bi-monthly, every 6 months)</a:t>
            </a:r>
          </a:p>
          <a:p>
            <a:pPr eaLnBrk="1" hangingPunct="1"/>
            <a:r>
              <a:rPr lang="en-US" altLang="en-US" dirty="0"/>
              <a:t>Good for idea sharing and current chapter initiatives (Thinking of JA in May?)</a:t>
            </a:r>
          </a:p>
          <a:p>
            <a:pPr eaLnBrk="1" hangingPunct="1"/>
            <a:r>
              <a:rPr lang="en-US" altLang="en-US" dirty="0"/>
              <a:t>Follow up to SHRM calls/webinars</a:t>
            </a:r>
          </a:p>
          <a:p>
            <a:pPr eaLnBrk="1" hangingPunct="1"/>
            <a:r>
              <a:rPr lang="en-US" altLang="en-US" dirty="0"/>
              <a:t>Statewide Initiative</a:t>
            </a:r>
          </a:p>
          <a:p>
            <a:pPr eaLnBrk="1" hangingPunct="1"/>
            <a:r>
              <a:rPr lang="en-US" altLang="en-US" dirty="0"/>
              <a:t>Statewide Committee/team</a:t>
            </a:r>
          </a:p>
        </p:txBody>
      </p:sp>
      <p:pic>
        <p:nvPicPr>
          <p:cNvPr id="9220" name="Picture 2" descr="http://nysshrm.org/site/file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175" y="5702300"/>
            <a:ext cx="12668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86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5" name="Content Placeholder 4"/>
          <p:cNvSpPr>
            <a:spLocks noGrp="1"/>
          </p:cNvSpPr>
          <p:nvPr>
            <p:ph idx="1"/>
          </p:nvPr>
        </p:nvSpPr>
        <p:spPr>
          <a:xfrm>
            <a:off x="537881" y="1798296"/>
            <a:ext cx="7820809" cy="4525963"/>
          </a:xfrm>
        </p:spPr>
        <p:txBody>
          <a:bodyPr/>
          <a:lstStyle/>
          <a:p>
            <a:pPr marL="0" indent="0">
              <a:buNone/>
            </a:pPr>
            <a:r>
              <a:rPr lang="en-US" dirty="0"/>
              <a:t>Visit </a:t>
            </a:r>
            <a:r>
              <a:rPr lang="en-US" dirty="0">
                <a:solidFill>
                  <a:srgbClr val="0070C0"/>
                </a:solidFill>
              </a:rPr>
              <a:t>shrmfoundation.org/</a:t>
            </a:r>
            <a:r>
              <a:rPr lang="en-US" dirty="0" err="1">
                <a:solidFill>
                  <a:srgbClr val="0070C0"/>
                </a:solidFill>
              </a:rPr>
              <a:t>AgingInitiative</a:t>
            </a:r>
            <a:r>
              <a:rPr lang="en-US" dirty="0"/>
              <a:t> to download your complimentary resources.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887" y="5120897"/>
            <a:ext cx="3514350" cy="7626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068" y="3667849"/>
            <a:ext cx="2635622" cy="21114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697" y="3426186"/>
            <a:ext cx="4189614" cy="887630"/>
          </a:xfrm>
          <a:prstGeom prst="rect">
            <a:avLst/>
          </a:prstGeom>
        </p:spPr>
      </p:pic>
      <p:sp>
        <p:nvSpPr>
          <p:cNvPr id="2" name="Slide Number Placeholder 1"/>
          <p:cNvSpPr>
            <a:spLocks noGrp="1"/>
          </p:cNvSpPr>
          <p:nvPr>
            <p:ph type="sldNum" sz="quarter" idx="12"/>
          </p:nvPr>
        </p:nvSpPr>
        <p:spPr/>
        <p:txBody>
          <a:bodyPr/>
          <a:lstStyle/>
          <a:p>
            <a:fld id="{8DC6E24F-D495-944C-8863-5F148EB94B0E}" type="slidenum">
              <a:rPr lang="en-US" smtClean="0"/>
              <a:t>28</a:t>
            </a:fld>
            <a:endParaRPr lang="en-US"/>
          </a:p>
        </p:txBody>
      </p:sp>
      <p:sp>
        <p:nvSpPr>
          <p:cNvPr id="3" name="TextBox 2"/>
          <p:cNvSpPr txBox="1"/>
          <p:nvPr/>
        </p:nvSpPr>
        <p:spPr>
          <a:xfrm>
            <a:off x="760698" y="1242874"/>
            <a:ext cx="7184818" cy="369332"/>
          </a:xfrm>
          <a:prstGeom prst="rect">
            <a:avLst/>
          </a:prstGeom>
          <a:noFill/>
        </p:spPr>
        <p:txBody>
          <a:bodyPr wrap="square" rtlCol="0">
            <a:spAutoFit/>
          </a:bodyPr>
          <a:lstStyle/>
          <a:p>
            <a:r>
              <a:rPr lang="en-US" dirty="0"/>
              <a:t>Fannie Glover </a:t>
            </a:r>
            <a:r>
              <a:rPr lang="en-US" dirty="0">
                <a:hlinkClick r:id="rId6"/>
              </a:rPr>
              <a:t>fglover@earlycareandlearning.org</a:t>
            </a:r>
            <a:r>
              <a:rPr lang="en-US" dirty="0"/>
              <a:t> 518-690-4217 ext. 18</a:t>
            </a:r>
          </a:p>
        </p:txBody>
      </p:sp>
    </p:spTree>
    <p:extLst>
      <p:ext uri="{BB962C8B-B14F-4D97-AF65-F5344CB8AC3E}">
        <p14:creationId xmlns:p14="http://schemas.microsoft.com/office/powerpoint/2010/main" val="90298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066"/>
            <a:ext cx="7886700" cy="1325563"/>
          </a:xfrm>
        </p:spPr>
        <p:txBody>
          <a:bodyPr/>
          <a:lstStyle/>
          <a:p>
            <a:r>
              <a:rPr lang="en-US" dirty="0"/>
              <a:t>Our Mission</a:t>
            </a:r>
          </a:p>
        </p:txBody>
      </p:sp>
      <p:sp>
        <p:nvSpPr>
          <p:cNvPr id="3" name="Content Placeholder 2"/>
          <p:cNvSpPr>
            <a:spLocks noGrp="1"/>
          </p:cNvSpPr>
          <p:nvPr>
            <p:ph idx="1"/>
          </p:nvPr>
        </p:nvSpPr>
        <p:spPr>
          <a:xfrm>
            <a:off x="628650" y="1836914"/>
            <a:ext cx="8352064" cy="3897842"/>
          </a:xfrm>
        </p:spPr>
        <p:txBody>
          <a:bodyPr>
            <a:normAutofit fontScale="85000" lnSpcReduction="20000"/>
          </a:bodyPr>
          <a:lstStyle/>
          <a:p>
            <a:pPr marL="0" indent="0">
              <a:buNone/>
            </a:pPr>
            <a:r>
              <a:rPr lang="en-US" dirty="0"/>
              <a:t>The SHRM Foundation champions workforce and workplace transformation by providing… </a:t>
            </a:r>
            <a:br>
              <a:rPr lang="en-US" dirty="0"/>
            </a:br>
            <a:endParaRPr lang="en-US" sz="2000" dirty="0"/>
          </a:p>
          <a:p>
            <a:r>
              <a:rPr lang="en-US" dirty="0"/>
              <a:t>research-based HR solutions for challenging inclusion issues facing employees and potential employees. </a:t>
            </a:r>
          </a:p>
          <a:p>
            <a:r>
              <a:rPr lang="en-US" dirty="0"/>
              <a:t>scholarships to educate and develop HR professionals and students to make change happen. </a:t>
            </a:r>
          </a:p>
          <a:p>
            <a:r>
              <a:rPr lang="en-US" dirty="0"/>
              <a:t>opportunities for HR professionals to make a difference in their local communities. </a:t>
            </a:r>
          </a:p>
          <a:p>
            <a:pPr marL="0" indent="0">
              <a:lnSpc>
                <a:spcPct val="120000"/>
              </a:lnSpc>
              <a:buNone/>
            </a:pPr>
            <a:endParaRPr lang="en-US" dirty="0"/>
          </a:p>
        </p:txBody>
      </p:sp>
    </p:spTree>
    <p:extLst>
      <p:ext uri="{BB962C8B-B14F-4D97-AF65-F5344CB8AC3E}">
        <p14:creationId xmlns:p14="http://schemas.microsoft.com/office/powerpoint/2010/main" val="116864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46"/>
            <a:ext cx="7886700" cy="1120135"/>
          </a:xfrm>
        </p:spPr>
        <p:txBody>
          <a:bodyPr/>
          <a:lstStyle/>
          <a:p>
            <a:r>
              <a:rPr lang="en-US" dirty="0">
                <a:solidFill>
                  <a:srgbClr val="8F9C39"/>
                </a:solidFill>
              </a:rPr>
              <a:t>Inclusion Issues Timeline</a:t>
            </a:r>
          </a:p>
        </p:txBody>
      </p:sp>
      <p:pic>
        <p:nvPicPr>
          <p:cNvPr id="16" name="Picture 15"/>
          <p:cNvPicPr>
            <a:picLocks noChangeAspect="1"/>
          </p:cNvPicPr>
          <p:nvPr/>
        </p:nvPicPr>
        <p:blipFill>
          <a:blip r:embed="rId3"/>
          <a:stretch>
            <a:fillRect/>
          </a:stretch>
        </p:blipFill>
        <p:spPr>
          <a:xfrm>
            <a:off x="-165100" y="4003882"/>
            <a:ext cx="4428424" cy="107718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963" y="1932661"/>
            <a:ext cx="4661280" cy="970487"/>
          </a:xfrm>
          <a:prstGeom prst="rect">
            <a:avLst/>
          </a:prstGeom>
        </p:spPr>
      </p:pic>
      <p:pic>
        <p:nvPicPr>
          <p:cNvPr id="14" name="Picture 13"/>
          <p:cNvPicPr>
            <a:picLocks noChangeAspect="1"/>
          </p:cNvPicPr>
          <p:nvPr/>
        </p:nvPicPr>
        <p:blipFill rotWithShape="1">
          <a:blip r:embed="rId5"/>
          <a:srcRect l="-1" r="7612"/>
          <a:stretch/>
        </p:blipFill>
        <p:spPr>
          <a:xfrm>
            <a:off x="-44450" y="2926359"/>
            <a:ext cx="4453163" cy="1079947"/>
          </a:xfrm>
          <a:prstGeom prst="rect">
            <a:avLst/>
          </a:prstGeom>
        </p:spPr>
      </p:pic>
      <p:pic>
        <p:nvPicPr>
          <p:cNvPr id="13" name="Picture 12"/>
          <p:cNvPicPr>
            <a:picLocks noChangeAspect="1"/>
          </p:cNvPicPr>
          <p:nvPr/>
        </p:nvPicPr>
        <p:blipFill rotWithShape="1">
          <a:blip r:embed="rId6"/>
          <a:srcRect t="4908"/>
          <a:stretch/>
        </p:blipFill>
        <p:spPr>
          <a:xfrm>
            <a:off x="-44450" y="1841500"/>
            <a:ext cx="4603749" cy="1105733"/>
          </a:xfrm>
          <a:prstGeom prst="rect">
            <a:avLst/>
          </a:prstGeom>
        </p:spPr>
      </p:pic>
      <p:pic>
        <p:nvPicPr>
          <p:cNvPr id="17" name="Picture 16"/>
          <p:cNvPicPr>
            <a:picLocks noChangeAspect="1"/>
          </p:cNvPicPr>
          <p:nvPr/>
        </p:nvPicPr>
        <p:blipFill rotWithShape="1">
          <a:blip r:embed="rId7"/>
          <a:srcRect l="3342"/>
          <a:stretch/>
        </p:blipFill>
        <p:spPr>
          <a:xfrm>
            <a:off x="4622801" y="2904016"/>
            <a:ext cx="4121147" cy="1004945"/>
          </a:xfrm>
          <a:prstGeom prst="rect">
            <a:avLst/>
          </a:prstGeom>
        </p:spPr>
      </p:pic>
      <p:pic>
        <p:nvPicPr>
          <p:cNvPr id="18" name="Picture 17"/>
          <p:cNvPicPr>
            <a:picLocks noChangeAspect="1"/>
          </p:cNvPicPr>
          <p:nvPr/>
        </p:nvPicPr>
        <p:blipFill>
          <a:blip r:embed="rId8"/>
          <a:stretch>
            <a:fillRect/>
          </a:stretch>
        </p:blipFill>
        <p:spPr>
          <a:xfrm>
            <a:off x="4578349" y="3908649"/>
            <a:ext cx="4288495" cy="113821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2714713">
            <a:off x="5485927" y="5512907"/>
            <a:ext cx="1219200" cy="1247775"/>
          </a:xfrm>
          <a:prstGeom prst="rect">
            <a:avLst/>
          </a:prstGeom>
        </p:spPr>
      </p:pic>
      <p:sp>
        <p:nvSpPr>
          <p:cNvPr id="5" name="TextBox 4"/>
          <p:cNvSpPr txBox="1"/>
          <p:nvPr/>
        </p:nvSpPr>
        <p:spPr>
          <a:xfrm>
            <a:off x="5797988" y="6019799"/>
            <a:ext cx="3730326" cy="338554"/>
          </a:xfrm>
          <a:prstGeom prst="rect">
            <a:avLst/>
          </a:prstGeom>
          <a:solidFill>
            <a:schemeClr val="bg1"/>
          </a:solidFill>
        </p:spPr>
        <p:txBody>
          <a:bodyPr wrap="square" rtlCol="0">
            <a:spAutoFit/>
          </a:bodyPr>
          <a:lstStyle/>
          <a:p>
            <a:r>
              <a:rPr lang="en-US" sz="1600" b="1" spc="300" dirty="0">
                <a:solidFill>
                  <a:srgbClr val="8F9C39"/>
                </a:solidFill>
                <a:latin typeface="Arial" panose="020B0604020202020204" pitchFamily="34" charset="0"/>
                <a:cs typeface="Arial" panose="020B0604020202020204" pitchFamily="34" charset="0"/>
              </a:rPr>
              <a:t>INCLUSION SOLUTIONS</a:t>
            </a:r>
          </a:p>
        </p:txBody>
      </p:sp>
    </p:spTree>
    <p:extLst>
      <p:ext uri="{BB962C8B-B14F-4D97-AF65-F5344CB8AC3E}">
        <p14:creationId xmlns:p14="http://schemas.microsoft.com/office/powerpoint/2010/main" val="362911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78461" y="2182439"/>
            <a:ext cx="7638075" cy="363128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49494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94949"/>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94949"/>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94949"/>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9494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400" dirty="0"/>
              <a:t>Report summarizing research and best practices</a:t>
            </a:r>
          </a:p>
          <a:p>
            <a:endParaRPr lang="en-US" sz="3400" dirty="0"/>
          </a:p>
          <a:p>
            <a:r>
              <a:rPr lang="en-US" sz="3400" dirty="0"/>
              <a:t>Case studies of organizations hosting strong inclusion programs</a:t>
            </a:r>
          </a:p>
          <a:p>
            <a:endParaRPr lang="en-US" sz="3400" dirty="0"/>
          </a:p>
          <a:p>
            <a:r>
              <a:rPr lang="en-US" sz="3400" dirty="0"/>
              <a:t>Business case for building and sustaining an inclusion program</a:t>
            </a:r>
          </a:p>
          <a:p>
            <a:endParaRPr lang="en-US" sz="3400" dirty="0"/>
          </a:p>
          <a:p>
            <a:r>
              <a:rPr lang="en-US" sz="3400" dirty="0"/>
              <a:t>Presentations</a:t>
            </a:r>
            <a:r>
              <a:rPr lang="en-US" sz="3400" b="1" dirty="0">
                <a:solidFill>
                  <a:srgbClr val="8F9C39"/>
                </a:solidFill>
              </a:rPr>
              <a:t> </a:t>
            </a:r>
            <a:r>
              <a:rPr lang="en-US" sz="3400" dirty="0"/>
              <a:t>to share with your members and local business community </a:t>
            </a:r>
            <a:br>
              <a:rPr lang="en-US" dirty="0"/>
            </a:br>
            <a:endParaRPr lang="en-US" sz="2000" dirty="0"/>
          </a:p>
          <a:p>
            <a:pPr marL="0" indent="0">
              <a:lnSpc>
                <a:spcPct val="120000"/>
              </a:lnSpc>
              <a:buFont typeface="Arial"/>
              <a:buNone/>
            </a:pPr>
            <a:endParaRPr lang="en-US" dirty="0"/>
          </a:p>
        </p:txBody>
      </p:sp>
      <p:sp>
        <p:nvSpPr>
          <p:cNvPr id="5" name="Title 1"/>
          <p:cNvSpPr txBox="1">
            <a:spLocks/>
          </p:cNvSpPr>
          <p:nvPr/>
        </p:nvSpPr>
        <p:spPr>
          <a:xfrm>
            <a:off x="628650" y="-195942"/>
            <a:ext cx="7886700" cy="933117"/>
          </a:xfrm>
          <a:prstGeom prst="rect">
            <a:avLst/>
          </a:prstGeom>
        </p:spPr>
        <p:txBody>
          <a:bodyPr/>
          <a:lstStyle>
            <a:lvl1pPr algn="l" defTabSz="914400" rtl="0" eaLnBrk="1" latinLnBrk="0" hangingPunct="1">
              <a:lnSpc>
                <a:spcPct val="90000"/>
              </a:lnSpc>
              <a:spcBef>
                <a:spcPct val="0"/>
              </a:spcBef>
              <a:buNone/>
              <a:defRPr sz="3200" b="1" kern="1200" spc="0" baseline="0">
                <a:solidFill>
                  <a:srgbClr val="494949"/>
                </a:solidFill>
                <a:latin typeface="Arial" charset="0"/>
                <a:ea typeface="Arial" charset="0"/>
                <a:cs typeface="Arial" charset="0"/>
              </a:defRPr>
            </a:lvl1pPr>
          </a:lstStyle>
          <a:p>
            <a:endParaRPr lang="en-US" dirty="0"/>
          </a:p>
          <a:p>
            <a:endParaRPr lang="en-US" dirty="0">
              <a:solidFill>
                <a:srgbClr val="0E5D95"/>
              </a:solidFill>
            </a:endParaRPr>
          </a:p>
          <a:p>
            <a:r>
              <a:rPr lang="en-US" dirty="0">
                <a:solidFill>
                  <a:srgbClr val="8F9C39"/>
                </a:solidFill>
              </a:rPr>
              <a:t>Inclusion Issues and Solutions Resources for Chapters and States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714713">
            <a:off x="5485927" y="5512907"/>
            <a:ext cx="1219200" cy="1247775"/>
          </a:xfrm>
          <a:prstGeom prst="rect">
            <a:avLst/>
          </a:prstGeom>
        </p:spPr>
      </p:pic>
      <p:sp>
        <p:nvSpPr>
          <p:cNvPr id="7" name="TextBox 6"/>
          <p:cNvSpPr txBox="1"/>
          <p:nvPr/>
        </p:nvSpPr>
        <p:spPr>
          <a:xfrm>
            <a:off x="5797988" y="6019799"/>
            <a:ext cx="3730326" cy="338554"/>
          </a:xfrm>
          <a:prstGeom prst="rect">
            <a:avLst/>
          </a:prstGeom>
          <a:solidFill>
            <a:schemeClr val="bg1"/>
          </a:solidFill>
        </p:spPr>
        <p:txBody>
          <a:bodyPr wrap="square" rtlCol="0">
            <a:spAutoFit/>
          </a:bodyPr>
          <a:lstStyle/>
          <a:p>
            <a:r>
              <a:rPr lang="en-US" sz="1600" b="1" spc="300" dirty="0">
                <a:solidFill>
                  <a:srgbClr val="8F9C39"/>
                </a:solidFill>
                <a:latin typeface="Arial" panose="020B0604020202020204" pitchFamily="34" charset="0"/>
                <a:cs typeface="Arial" panose="020B0604020202020204" pitchFamily="34" charset="0"/>
              </a:rPr>
              <a:t>INCLUSION SOLUTIONS</a:t>
            </a:r>
          </a:p>
        </p:txBody>
      </p:sp>
    </p:spTree>
    <p:extLst>
      <p:ext uri="{BB962C8B-B14F-4D97-AF65-F5344CB8AC3E}">
        <p14:creationId xmlns:p14="http://schemas.microsoft.com/office/powerpoint/2010/main" val="220855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954"/>
            <a:ext cx="7886700" cy="1079361"/>
          </a:xfrm>
        </p:spPr>
        <p:txBody>
          <a:bodyPr/>
          <a:lstStyle/>
          <a:p>
            <a:r>
              <a:rPr lang="en-US" dirty="0">
                <a:solidFill>
                  <a:srgbClr val="8F9C39"/>
                </a:solidFill>
              </a:rPr>
              <a:t>Aging Workforce Initiative</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2806" t="7761" r="4320" b="4091"/>
          <a:stretch/>
        </p:blipFill>
        <p:spPr>
          <a:xfrm>
            <a:off x="4072814" y="1364348"/>
            <a:ext cx="4442535" cy="507015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6161" r="56113" b="4478"/>
          <a:stretch/>
        </p:blipFill>
        <p:spPr>
          <a:xfrm rot="21065943">
            <a:off x="369501" y="3438745"/>
            <a:ext cx="3872199" cy="1773432"/>
          </a:xfrm>
          <a:prstGeom prst="rect">
            <a:avLst/>
          </a:prstGeom>
        </p:spPr>
      </p:pic>
    </p:spTree>
    <p:extLst>
      <p:ext uri="{BB962C8B-B14F-4D97-AF65-F5344CB8AC3E}">
        <p14:creationId xmlns:p14="http://schemas.microsoft.com/office/powerpoint/2010/main" val="349724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5122" y="1810138"/>
            <a:ext cx="7104094" cy="412413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49494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94949"/>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94949"/>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94949"/>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9494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Make this part of your 2017 programming</a:t>
            </a:r>
          </a:p>
          <a:p>
            <a:endParaRPr lang="en-US" dirty="0"/>
          </a:p>
          <a:p>
            <a:r>
              <a:rPr lang="en-US" dirty="0"/>
              <a:t>Register as a partner and earn a badge</a:t>
            </a:r>
          </a:p>
          <a:p>
            <a:endParaRPr lang="en-US" dirty="0"/>
          </a:p>
          <a:p>
            <a:r>
              <a:rPr lang="en-US" dirty="0"/>
              <a:t>Qualify for a Pinnacle or Innovation Award</a:t>
            </a:r>
          </a:p>
          <a:p>
            <a:endParaRPr lang="en-US" dirty="0"/>
          </a:p>
          <a:p>
            <a:r>
              <a:rPr lang="en-US" dirty="0"/>
              <a:t>Learn more: </a:t>
            </a:r>
            <a:r>
              <a:rPr lang="en-US" dirty="0">
                <a:hlinkClick r:id="rId3" action="ppaction://hlinkfile"/>
              </a:rPr>
              <a:t>shrmfoundation.org/</a:t>
            </a:r>
            <a:r>
              <a:rPr lang="en-US" dirty="0" err="1">
                <a:hlinkClick r:id="rId3" action="ppaction://hlinkfile"/>
              </a:rPr>
              <a:t>aginginitiative</a:t>
            </a:r>
            <a:r>
              <a:rPr lang="en-US" dirty="0"/>
              <a:t> </a:t>
            </a:r>
            <a:br>
              <a:rPr lang="en-US" dirty="0"/>
            </a:br>
            <a:endParaRPr lang="en-US" sz="2000" dirty="0"/>
          </a:p>
          <a:p>
            <a:pPr marL="0" indent="0">
              <a:lnSpc>
                <a:spcPct val="120000"/>
              </a:lnSpc>
              <a:buFont typeface="Arial"/>
              <a:buNone/>
            </a:pPr>
            <a:endParaRPr lang="en-US" dirty="0"/>
          </a:p>
        </p:txBody>
      </p:sp>
      <p:pic>
        <p:nvPicPr>
          <p:cNvPr id="7" name="Picture 6"/>
          <p:cNvPicPr>
            <a:picLocks noChangeAspect="1"/>
          </p:cNvPicPr>
          <p:nvPr/>
        </p:nvPicPr>
        <p:blipFill>
          <a:blip r:embed="rId4"/>
          <a:stretch>
            <a:fillRect/>
          </a:stretch>
        </p:blipFill>
        <p:spPr>
          <a:xfrm>
            <a:off x="6753005" y="4540207"/>
            <a:ext cx="2034073" cy="13940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0225" y="1810138"/>
            <a:ext cx="1416648" cy="1609596"/>
          </a:xfrm>
          <a:prstGeom prst="rect">
            <a:avLst/>
          </a:prstGeom>
        </p:spPr>
      </p:pic>
      <p:sp>
        <p:nvSpPr>
          <p:cNvPr id="6" name="Title 1"/>
          <p:cNvSpPr txBox="1">
            <a:spLocks/>
          </p:cNvSpPr>
          <p:nvPr/>
        </p:nvSpPr>
        <p:spPr>
          <a:xfrm>
            <a:off x="628650" y="322499"/>
            <a:ext cx="7886700" cy="1039131"/>
          </a:xfrm>
          <a:prstGeom prst="rect">
            <a:avLst/>
          </a:prstGeom>
        </p:spPr>
        <p:txBody>
          <a:bodyPr/>
          <a:lstStyle>
            <a:lvl1pPr algn="l" defTabSz="914400" rtl="0" eaLnBrk="1" latinLnBrk="0" hangingPunct="1">
              <a:lnSpc>
                <a:spcPct val="90000"/>
              </a:lnSpc>
              <a:spcBef>
                <a:spcPct val="0"/>
              </a:spcBef>
              <a:buNone/>
              <a:defRPr sz="3200" b="1" kern="1200" spc="0" baseline="0">
                <a:solidFill>
                  <a:srgbClr val="494949"/>
                </a:solidFill>
                <a:latin typeface="Arial" charset="0"/>
                <a:ea typeface="Arial" charset="0"/>
                <a:cs typeface="Arial" charset="0"/>
              </a:defRPr>
            </a:lvl1pPr>
          </a:lstStyle>
          <a:p>
            <a:endParaRPr lang="en-US" dirty="0">
              <a:solidFill>
                <a:srgbClr val="F15933"/>
              </a:solidFill>
            </a:endParaRPr>
          </a:p>
          <a:p>
            <a:r>
              <a:rPr lang="en-US" dirty="0">
                <a:solidFill>
                  <a:srgbClr val="8F9C39"/>
                </a:solidFill>
              </a:rPr>
              <a:t>Aging Workforce Initiative</a:t>
            </a:r>
          </a:p>
        </p:txBody>
      </p:sp>
    </p:spTree>
    <p:extLst>
      <p:ext uri="{BB962C8B-B14F-4D97-AF65-F5344CB8AC3E}">
        <p14:creationId xmlns:p14="http://schemas.microsoft.com/office/powerpoint/2010/main" val="306871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771"/>
            <a:ext cx="7886700" cy="1325563"/>
          </a:xfrm>
        </p:spPr>
        <p:txBody>
          <a:bodyPr>
            <a:normAutofit fontScale="90000"/>
          </a:bodyPr>
          <a:lstStyle/>
          <a:p>
            <a:r>
              <a:rPr lang="en-US" dirty="0"/>
              <a:t>New! SHRM Foundation Website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0561" t="13762" b="19324"/>
          <a:stretch/>
        </p:blipFill>
        <p:spPr>
          <a:xfrm>
            <a:off x="628650" y="1840918"/>
            <a:ext cx="6134978" cy="2490036"/>
          </a:xfrm>
          <a:prstGeom prst="rect">
            <a:avLst/>
          </a:prstGeom>
        </p:spPr>
      </p:pic>
      <p:cxnSp>
        <p:nvCxnSpPr>
          <p:cNvPr id="6" name="Straight Arrow Connector 5"/>
          <p:cNvCxnSpPr/>
          <p:nvPr/>
        </p:nvCxnSpPr>
        <p:spPr>
          <a:xfrm>
            <a:off x="2508500" y="2032045"/>
            <a:ext cx="228600" cy="27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31540" y="2014075"/>
            <a:ext cx="228600" cy="279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9015" y="1802413"/>
            <a:ext cx="353785" cy="369332"/>
          </a:xfrm>
          <a:prstGeom prst="rect">
            <a:avLst/>
          </a:prstGeom>
          <a:noFill/>
        </p:spPr>
        <p:txBody>
          <a:bodyPr wrap="square" rtlCol="0">
            <a:spAutoFit/>
          </a:bodyPr>
          <a:lstStyle/>
          <a:p>
            <a:r>
              <a:rPr lang="en-US" dirty="0"/>
              <a:t>1</a:t>
            </a:r>
          </a:p>
        </p:txBody>
      </p:sp>
      <p:sp>
        <p:nvSpPr>
          <p:cNvPr id="11" name="TextBox 10"/>
          <p:cNvSpPr txBox="1"/>
          <p:nvPr/>
        </p:nvSpPr>
        <p:spPr>
          <a:xfrm>
            <a:off x="3240347" y="1812585"/>
            <a:ext cx="353785" cy="369332"/>
          </a:xfrm>
          <a:prstGeom prst="rect">
            <a:avLst/>
          </a:prstGeom>
          <a:noFill/>
        </p:spPr>
        <p:txBody>
          <a:bodyPr wrap="square" rtlCol="0">
            <a:spAutoFit/>
          </a:bodyPr>
          <a:lstStyle/>
          <a:p>
            <a:r>
              <a:rPr lang="en-US" dirty="0"/>
              <a:t>2</a:t>
            </a:r>
          </a:p>
        </p:txBody>
      </p:sp>
      <p:pic>
        <p:nvPicPr>
          <p:cNvPr id="5" name="Picture 4"/>
          <p:cNvPicPr>
            <a:picLocks noChangeAspect="1"/>
          </p:cNvPicPr>
          <p:nvPr/>
        </p:nvPicPr>
        <p:blipFill>
          <a:blip r:embed="rId4"/>
          <a:stretch>
            <a:fillRect/>
          </a:stretch>
        </p:blipFill>
        <p:spPr>
          <a:xfrm>
            <a:off x="4048726" y="4393959"/>
            <a:ext cx="4466624" cy="1927654"/>
          </a:xfrm>
          <a:prstGeom prst="rect">
            <a:avLst/>
          </a:prstGeom>
        </p:spPr>
      </p:pic>
    </p:spTree>
    <p:extLst>
      <p:ext uri="{BB962C8B-B14F-4D97-AF65-F5344CB8AC3E}">
        <p14:creationId xmlns:p14="http://schemas.microsoft.com/office/powerpoint/2010/main" val="589912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80"/>
            <a:ext cx="7886700" cy="1325563"/>
          </a:xfrm>
        </p:spPr>
        <p:txBody>
          <a:bodyPr/>
          <a:lstStyle/>
          <a:p>
            <a:r>
              <a:rPr lang="en-US" dirty="0">
                <a:solidFill>
                  <a:srgbClr val="0E5D95"/>
                </a:solidFill>
              </a:rPr>
              <a:t>Scholarships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82347">
            <a:off x="6346371" y="5621767"/>
            <a:ext cx="1219200" cy="1247775"/>
          </a:xfrm>
          <a:prstGeom prst="rect">
            <a:avLst/>
          </a:prstGeom>
        </p:spPr>
      </p:pic>
      <p:sp>
        <p:nvSpPr>
          <p:cNvPr id="8" name="TextBox 7"/>
          <p:cNvSpPr txBox="1"/>
          <p:nvPr/>
        </p:nvSpPr>
        <p:spPr>
          <a:xfrm>
            <a:off x="6756406" y="6096001"/>
            <a:ext cx="2520116" cy="338554"/>
          </a:xfrm>
          <a:prstGeom prst="rect">
            <a:avLst/>
          </a:prstGeom>
          <a:solidFill>
            <a:schemeClr val="bg1"/>
          </a:solidFill>
        </p:spPr>
        <p:txBody>
          <a:bodyPr wrap="square" rtlCol="0">
            <a:spAutoFit/>
          </a:bodyPr>
          <a:lstStyle/>
          <a:p>
            <a:r>
              <a:rPr lang="en-US" sz="1600" b="1" spc="300" dirty="0">
                <a:solidFill>
                  <a:srgbClr val="0E5D95"/>
                </a:solidFill>
                <a:latin typeface="Arial" panose="020B0604020202020204" pitchFamily="34" charset="0"/>
                <a:cs typeface="Arial" panose="020B0604020202020204" pitchFamily="34" charset="0"/>
              </a:rPr>
              <a:t>SCHOLARSHIPS</a:t>
            </a:r>
          </a:p>
        </p:txBody>
      </p:sp>
      <p:sp>
        <p:nvSpPr>
          <p:cNvPr id="6" name="Content Placeholder 2"/>
          <p:cNvSpPr txBox="1">
            <a:spLocks/>
          </p:cNvSpPr>
          <p:nvPr/>
        </p:nvSpPr>
        <p:spPr>
          <a:xfrm>
            <a:off x="628649" y="1842587"/>
            <a:ext cx="8373837" cy="35349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494949"/>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rgbClr val="494949"/>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rgbClr val="494949"/>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rgbClr val="494949"/>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rgbClr val="49494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The SHRM Foundation has increased the amount of scholarships available by 27% in 2017. </a:t>
            </a:r>
          </a:p>
          <a:p>
            <a:pPr lvl="1"/>
            <a:r>
              <a:rPr lang="en-US" sz="2000" dirty="0"/>
              <a:t>300+ scholarships totaling almost $500,000!</a:t>
            </a:r>
          </a:p>
          <a:p>
            <a:endParaRPr lang="en-US" sz="2400" dirty="0"/>
          </a:p>
          <a:p>
            <a:r>
              <a:rPr lang="en-US" sz="2400" dirty="0"/>
              <a:t>New scholarships available</a:t>
            </a:r>
          </a:p>
          <a:p>
            <a:pPr lvl="1"/>
            <a:r>
              <a:rPr lang="en-US" sz="2000" dirty="0"/>
              <a:t>Give50 academic scholarship</a:t>
            </a:r>
          </a:p>
          <a:p>
            <a:pPr lvl="1"/>
            <a:r>
              <a:rPr lang="en-US" sz="2000" dirty="0"/>
              <a:t>Diversity and Inclusion Conference Scholarships</a:t>
            </a:r>
          </a:p>
          <a:p>
            <a:pPr lvl="1"/>
            <a:r>
              <a:rPr lang="en-US" sz="2000" dirty="0"/>
              <a:t>SHRM Seminars (in person and virtual) Scholarships</a:t>
            </a:r>
          </a:p>
          <a:p>
            <a:pPr lvl="1"/>
            <a:endParaRPr lang="en-US" sz="2000" dirty="0"/>
          </a:p>
          <a:p>
            <a:r>
              <a:rPr lang="en-US" sz="2400" dirty="0"/>
              <a:t>You are the SHRM Scholarship Liaison for your chapter/state!</a:t>
            </a:r>
          </a:p>
          <a:p>
            <a:endParaRPr lang="en-US" dirty="0"/>
          </a:p>
        </p:txBody>
      </p:sp>
    </p:spTree>
    <p:extLst>
      <p:ext uri="{BB962C8B-B14F-4D97-AF65-F5344CB8AC3E}">
        <p14:creationId xmlns:p14="http://schemas.microsoft.com/office/powerpoint/2010/main" val="1310935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7-16 Chapter Pres-Aging Workforce" id="{65E75C98-15E9-4719-AA5F-B3CE8D2C7D83}" vid="{771D3531-7D35-4F41-ADE6-F727DD929A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A6CD0C690BCA449B8238EC0537528F" ma:contentTypeVersion="1" ma:contentTypeDescription="Create a new document." ma:contentTypeScope="" ma:versionID="911a1703f16920726eb604410a9ca7b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31FA37-490C-4EBA-AA93-0F026E729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B5B685-C4F4-4493-843D-4EFD8A74272E}">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6A071A-688A-454A-AFC6-D44F0FF74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 Presentation-Aging Workforce FINAL (2)</Template>
  <TotalTime>281</TotalTime>
  <Words>2773</Words>
  <Application>Microsoft Office PowerPoint</Application>
  <PresentationFormat>On-screen Show (4:3)</PresentationFormat>
  <Paragraphs>296</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Franklin Gothic Book</vt:lpstr>
      <vt:lpstr>Wingdings</vt:lpstr>
      <vt:lpstr>Office Theme</vt:lpstr>
      <vt:lpstr>Workforce Readiness  NYS SHRM Leadership Conference</vt:lpstr>
      <vt:lpstr>Our Purpose and Vision</vt:lpstr>
      <vt:lpstr>Our Mission</vt:lpstr>
      <vt:lpstr>Inclusion Issues Timeline</vt:lpstr>
      <vt:lpstr>PowerPoint Presentation</vt:lpstr>
      <vt:lpstr>Aging Workforce Initiative</vt:lpstr>
      <vt:lpstr>PowerPoint Presentation</vt:lpstr>
      <vt:lpstr>New! SHRM Foundation Website</vt:lpstr>
      <vt:lpstr>Scholarships </vt:lpstr>
      <vt:lpstr>Creating local impact</vt:lpstr>
      <vt:lpstr>Reviewing and Sharing Goals</vt:lpstr>
      <vt:lpstr>The Aging Workforce</vt:lpstr>
      <vt:lpstr>SURVEY!!!!!</vt:lpstr>
      <vt:lpstr>The Reality:  Why This Matters</vt:lpstr>
      <vt:lpstr>Survey Results</vt:lpstr>
      <vt:lpstr>Dispelling the Myths</vt:lpstr>
      <vt:lpstr>Top 5 Advantages of  Older Workers</vt:lpstr>
      <vt:lpstr>Goals of a Mature Worker Strategy</vt:lpstr>
      <vt:lpstr>Take Action</vt:lpstr>
      <vt:lpstr>Take Action</vt:lpstr>
      <vt:lpstr>Take Action</vt:lpstr>
      <vt:lpstr>Templates &amp; Tools</vt:lpstr>
      <vt:lpstr>Industry Reports</vt:lpstr>
      <vt:lpstr>SHRM Foundation Resources</vt:lpstr>
      <vt:lpstr>How Can State Director Assist? </vt:lpstr>
      <vt:lpstr>SHRM (National) Webinars</vt:lpstr>
      <vt:lpstr>State Conference Calls</vt:lpstr>
      <vt:lpstr>Thank you!</vt:lpstr>
    </vt:vector>
  </TitlesOfParts>
  <Company>SHRM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Aging Workforce</dc:title>
  <dc:creator>Yeager, Bailey</dc:creator>
  <cp:lastModifiedBy>Ann Maynard</cp:lastModifiedBy>
  <cp:revision>9</cp:revision>
  <cp:lastPrinted>2017-04-26T22:09:36Z</cp:lastPrinted>
  <dcterms:created xsi:type="dcterms:W3CDTF">2017-01-30T18:40:49Z</dcterms:created>
  <dcterms:modified xsi:type="dcterms:W3CDTF">2017-05-02T21:13:43Z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0x010100F6A6CD0C690BCA449B8238EC0537528F</vt:lpwstr>
  </property>
</Properties>
</file>